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8"/>
  </p:notesMasterIdLst>
  <p:handoutMasterIdLst>
    <p:handoutMasterId r:id="rId49"/>
  </p:handoutMasterIdLst>
  <p:sldIdLst>
    <p:sldId id="3825" r:id="rId5"/>
    <p:sldId id="3827" r:id="rId6"/>
    <p:sldId id="3837" r:id="rId7"/>
    <p:sldId id="3838" r:id="rId8"/>
    <p:sldId id="3875" r:id="rId9"/>
    <p:sldId id="3853" r:id="rId10"/>
    <p:sldId id="3854" r:id="rId11"/>
    <p:sldId id="3855" r:id="rId12"/>
    <p:sldId id="3856" r:id="rId13"/>
    <p:sldId id="3857" r:id="rId14"/>
    <p:sldId id="3860" r:id="rId15"/>
    <p:sldId id="3859" r:id="rId16"/>
    <p:sldId id="3858" r:id="rId17"/>
    <p:sldId id="3861" r:id="rId18"/>
    <p:sldId id="3862" r:id="rId19"/>
    <p:sldId id="3863" r:id="rId20"/>
    <p:sldId id="3864" r:id="rId21"/>
    <p:sldId id="3865" r:id="rId22"/>
    <p:sldId id="3866" r:id="rId23"/>
    <p:sldId id="3867" r:id="rId24"/>
    <p:sldId id="3868" r:id="rId25"/>
    <p:sldId id="3869" r:id="rId26"/>
    <p:sldId id="3852" r:id="rId27"/>
    <p:sldId id="3828" r:id="rId28"/>
    <p:sldId id="3835" r:id="rId29"/>
    <p:sldId id="3836" r:id="rId30"/>
    <p:sldId id="3876" r:id="rId31"/>
    <p:sldId id="3832" r:id="rId32"/>
    <p:sldId id="3839" r:id="rId33"/>
    <p:sldId id="3840" r:id="rId34"/>
    <p:sldId id="3842" r:id="rId35"/>
    <p:sldId id="3843" r:id="rId36"/>
    <p:sldId id="3841" r:id="rId37"/>
    <p:sldId id="3844" r:id="rId38"/>
    <p:sldId id="3845" r:id="rId39"/>
    <p:sldId id="3877" r:id="rId40"/>
    <p:sldId id="3878" r:id="rId41"/>
    <p:sldId id="3879" r:id="rId42"/>
    <p:sldId id="3880" r:id="rId43"/>
    <p:sldId id="3881" r:id="rId44"/>
    <p:sldId id="3871" r:id="rId45"/>
    <p:sldId id="3872" r:id="rId46"/>
    <p:sldId id="3874" r:id="rId4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00" d="100"/>
          <a:sy n="100" d="100"/>
        </p:scale>
        <p:origin x="1536" y="150"/>
      </p:cViewPr>
      <p:guideLst>
        <p:guide orient="horz" pos="1230"/>
        <p:guide orient="horz" pos="799"/>
        <p:guide pos="7242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05D07-C7B0-403F-AB2F-0B284F05B5FC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32FFC07-C9D7-4048-B2D0-50D57CFA93D3}">
      <dgm:prSet/>
      <dgm:spPr/>
      <dgm:t>
        <a:bodyPr/>
        <a:lstStyle/>
        <a:p>
          <a:r>
            <a:rPr lang="ru-RU" b="1" dirty="0"/>
            <a:t>Порождающие</a:t>
          </a:r>
          <a:endParaRPr lang="en-US" dirty="0"/>
        </a:p>
      </dgm:t>
    </dgm:pt>
    <dgm:pt modelId="{2D14EFBD-15C0-4275-B6D5-2EC88FA67EA8}" type="parTrans" cxnId="{5F9A4E74-800C-4D03-BD1F-5243278B1AB7}">
      <dgm:prSet/>
      <dgm:spPr/>
      <dgm:t>
        <a:bodyPr/>
        <a:lstStyle/>
        <a:p>
          <a:endParaRPr lang="en-US"/>
        </a:p>
      </dgm:t>
    </dgm:pt>
    <dgm:pt modelId="{D8F9D916-F7B8-4223-9FF0-86D2CF94480D}" type="sibTrans" cxnId="{5F9A4E74-800C-4D03-BD1F-5243278B1AB7}">
      <dgm:prSet/>
      <dgm:spPr/>
      <dgm:t>
        <a:bodyPr/>
        <a:lstStyle/>
        <a:p>
          <a:endParaRPr lang="en-US"/>
        </a:p>
      </dgm:t>
    </dgm:pt>
    <dgm:pt modelId="{3D8EDE0C-2DE7-443C-824D-0DCA832CB663}">
      <dgm:prSet/>
      <dgm:spPr/>
      <dgm:t>
        <a:bodyPr/>
        <a:lstStyle/>
        <a:p>
          <a:r>
            <a:rPr lang="ru-RU" b="1"/>
            <a:t>Структурные</a:t>
          </a:r>
          <a:endParaRPr lang="en-US"/>
        </a:p>
      </dgm:t>
    </dgm:pt>
    <dgm:pt modelId="{2D933FBB-79E2-418E-9BEE-73C02A42421E}" type="parTrans" cxnId="{8B902FBE-F4DB-4525-87D9-C51F90316E4A}">
      <dgm:prSet/>
      <dgm:spPr/>
      <dgm:t>
        <a:bodyPr/>
        <a:lstStyle/>
        <a:p>
          <a:endParaRPr lang="en-US"/>
        </a:p>
      </dgm:t>
    </dgm:pt>
    <dgm:pt modelId="{C090500F-B0AF-4F11-A7EA-ED0A398311CC}" type="sibTrans" cxnId="{8B902FBE-F4DB-4525-87D9-C51F90316E4A}">
      <dgm:prSet/>
      <dgm:spPr/>
      <dgm:t>
        <a:bodyPr/>
        <a:lstStyle/>
        <a:p>
          <a:endParaRPr lang="en-US"/>
        </a:p>
      </dgm:t>
    </dgm:pt>
    <dgm:pt modelId="{058C8213-938E-4C22-8BB3-F733FD89BDE1}">
      <dgm:prSet/>
      <dgm:spPr/>
      <dgm:t>
        <a:bodyPr/>
        <a:lstStyle/>
        <a:p>
          <a:r>
            <a:rPr lang="ru-RU" b="1"/>
            <a:t>Поведенческие</a:t>
          </a:r>
          <a:endParaRPr lang="en-US"/>
        </a:p>
      </dgm:t>
    </dgm:pt>
    <dgm:pt modelId="{78930F7F-209D-43E1-B640-6A0E4F0C7BDB}" type="parTrans" cxnId="{657A660A-12EA-4410-91DB-C712CA9CC603}">
      <dgm:prSet/>
      <dgm:spPr/>
      <dgm:t>
        <a:bodyPr/>
        <a:lstStyle/>
        <a:p>
          <a:endParaRPr lang="en-US"/>
        </a:p>
      </dgm:t>
    </dgm:pt>
    <dgm:pt modelId="{DFB0E2CF-CCBF-4FF6-A148-A4E392A8C389}" type="sibTrans" cxnId="{657A660A-12EA-4410-91DB-C712CA9CC603}">
      <dgm:prSet/>
      <dgm:spPr/>
      <dgm:t>
        <a:bodyPr/>
        <a:lstStyle/>
        <a:p>
          <a:endParaRPr lang="en-US"/>
        </a:p>
      </dgm:t>
    </dgm:pt>
    <dgm:pt modelId="{CF5AD503-2FF0-4D92-81FD-A525C13F7E81}" type="pres">
      <dgm:prSet presAssocID="{F6105D07-C7B0-403F-AB2F-0B284F05B5F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4C1A9E-CFDD-4A86-A407-1F6969717EDA}" type="pres">
      <dgm:prSet presAssocID="{732FFC07-C9D7-4048-B2D0-50D57CFA93D3}" presName="hierRoot1" presStyleCnt="0">
        <dgm:presLayoutVars>
          <dgm:hierBranch val="init"/>
        </dgm:presLayoutVars>
      </dgm:prSet>
      <dgm:spPr/>
    </dgm:pt>
    <dgm:pt modelId="{8FB4A2F6-1CEC-479A-84E1-F4CFEAA3F970}" type="pres">
      <dgm:prSet presAssocID="{732FFC07-C9D7-4048-B2D0-50D57CFA93D3}" presName="rootComposite1" presStyleCnt="0"/>
      <dgm:spPr/>
    </dgm:pt>
    <dgm:pt modelId="{B8DC5E7C-0886-4BCD-91EA-6EA6F256B09C}" type="pres">
      <dgm:prSet presAssocID="{732FFC07-C9D7-4048-B2D0-50D57CFA93D3}" presName="rootText1" presStyleLbl="alignAcc1" presStyleIdx="0" presStyleCnt="0">
        <dgm:presLayoutVars>
          <dgm:chPref val="3"/>
        </dgm:presLayoutVars>
      </dgm:prSet>
      <dgm:spPr/>
    </dgm:pt>
    <dgm:pt modelId="{814E2D2B-5D69-45C7-A7BD-7141C6C64AA5}" type="pres">
      <dgm:prSet presAssocID="{732FFC07-C9D7-4048-B2D0-50D57CFA93D3}" presName="topArc1" presStyleLbl="parChTrans1D1" presStyleIdx="0" presStyleCnt="6"/>
      <dgm:spPr/>
    </dgm:pt>
    <dgm:pt modelId="{364749E1-5BE1-49B2-BFC1-36AB86E73AFE}" type="pres">
      <dgm:prSet presAssocID="{732FFC07-C9D7-4048-B2D0-50D57CFA93D3}" presName="bottomArc1" presStyleLbl="parChTrans1D1" presStyleIdx="1" presStyleCnt="6"/>
      <dgm:spPr/>
    </dgm:pt>
    <dgm:pt modelId="{9A662EE1-2EEE-428A-90AD-B5FEA22C2B51}" type="pres">
      <dgm:prSet presAssocID="{732FFC07-C9D7-4048-B2D0-50D57CFA93D3}" presName="topConnNode1" presStyleLbl="node1" presStyleIdx="0" presStyleCnt="0"/>
      <dgm:spPr/>
    </dgm:pt>
    <dgm:pt modelId="{06AC6283-688A-4222-A874-FCDB80519177}" type="pres">
      <dgm:prSet presAssocID="{732FFC07-C9D7-4048-B2D0-50D57CFA93D3}" presName="hierChild2" presStyleCnt="0"/>
      <dgm:spPr/>
    </dgm:pt>
    <dgm:pt modelId="{269A5F04-E9DB-4AB2-A8CE-B92BC0D1388F}" type="pres">
      <dgm:prSet presAssocID="{732FFC07-C9D7-4048-B2D0-50D57CFA93D3}" presName="hierChild3" presStyleCnt="0"/>
      <dgm:spPr/>
    </dgm:pt>
    <dgm:pt modelId="{7AB69265-6492-492D-8DC4-583D2C47E3EA}" type="pres">
      <dgm:prSet presAssocID="{3D8EDE0C-2DE7-443C-824D-0DCA832CB663}" presName="hierRoot1" presStyleCnt="0">
        <dgm:presLayoutVars>
          <dgm:hierBranch val="init"/>
        </dgm:presLayoutVars>
      </dgm:prSet>
      <dgm:spPr/>
    </dgm:pt>
    <dgm:pt modelId="{55E3A233-383B-4324-A64B-2E9C89D2383F}" type="pres">
      <dgm:prSet presAssocID="{3D8EDE0C-2DE7-443C-824D-0DCA832CB663}" presName="rootComposite1" presStyleCnt="0"/>
      <dgm:spPr/>
    </dgm:pt>
    <dgm:pt modelId="{15F2D9AC-B4B4-432D-A816-E667E56CF426}" type="pres">
      <dgm:prSet presAssocID="{3D8EDE0C-2DE7-443C-824D-0DCA832CB663}" presName="rootText1" presStyleLbl="alignAcc1" presStyleIdx="0" presStyleCnt="0">
        <dgm:presLayoutVars>
          <dgm:chPref val="3"/>
        </dgm:presLayoutVars>
      </dgm:prSet>
      <dgm:spPr/>
    </dgm:pt>
    <dgm:pt modelId="{DFB864A2-2BFD-4E86-AD1D-1C21F4431CD9}" type="pres">
      <dgm:prSet presAssocID="{3D8EDE0C-2DE7-443C-824D-0DCA832CB663}" presName="topArc1" presStyleLbl="parChTrans1D1" presStyleIdx="2" presStyleCnt="6"/>
      <dgm:spPr/>
    </dgm:pt>
    <dgm:pt modelId="{86028387-F925-43CB-A417-E23767FCF3C1}" type="pres">
      <dgm:prSet presAssocID="{3D8EDE0C-2DE7-443C-824D-0DCA832CB663}" presName="bottomArc1" presStyleLbl="parChTrans1D1" presStyleIdx="3" presStyleCnt="6"/>
      <dgm:spPr/>
    </dgm:pt>
    <dgm:pt modelId="{C82161DF-9769-4738-A14C-20FD8CBC871E}" type="pres">
      <dgm:prSet presAssocID="{3D8EDE0C-2DE7-443C-824D-0DCA832CB663}" presName="topConnNode1" presStyleLbl="node1" presStyleIdx="0" presStyleCnt="0"/>
      <dgm:spPr/>
    </dgm:pt>
    <dgm:pt modelId="{61356BFA-751A-446C-9AD6-93B5E0C27604}" type="pres">
      <dgm:prSet presAssocID="{3D8EDE0C-2DE7-443C-824D-0DCA832CB663}" presName="hierChild2" presStyleCnt="0"/>
      <dgm:spPr/>
    </dgm:pt>
    <dgm:pt modelId="{F76C84B3-41E3-4034-A1C2-FD12EED82954}" type="pres">
      <dgm:prSet presAssocID="{3D8EDE0C-2DE7-443C-824D-0DCA832CB663}" presName="hierChild3" presStyleCnt="0"/>
      <dgm:spPr/>
    </dgm:pt>
    <dgm:pt modelId="{35CAA327-EC7C-4B97-919E-D117FF7FBB8F}" type="pres">
      <dgm:prSet presAssocID="{058C8213-938E-4C22-8BB3-F733FD89BDE1}" presName="hierRoot1" presStyleCnt="0">
        <dgm:presLayoutVars>
          <dgm:hierBranch val="init"/>
        </dgm:presLayoutVars>
      </dgm:prSet>
      <dgm:spPr/>
    </dgm:pt>
    <dgm:pt modelId="{E708DC55-5F91-482F-9E6B-27C73782BF04}" type="pres">
      <dgm:prSet presAssocID="{058C8213-938E-4C22-8BB3-F733FD89BDE1}" presName="rootComposite1" presStyleCnt="0"/>
      <dgm:spPr/>
    </dgm:pt>
    <dgm:pt modelId="{83A353D7-525C-43A0-B664-B0B37B219B61}" type="pres">
      <dgm:prSet presAssocID="{058C8213-938E-4C22-8BB3-F733FD89BDE1}" presName="rootText1" presStyleLbl="alignAcc1" presStyleIdx="0" presStyleCnt="0">
        <dgm:presLayoutVars>
          <dgm:chPref val="3"/>
        </dgm:presLayoutVars>
      </dgm:prSet>
      <dgm:spPr/>
    </dgm:pt>
    <dgm:pt modelId="{9E59404B-61DC-4617-8571-BF829CF068F1}" type="pres">
      <dgm:prSet presAssocID="{058C8213-938E-4C22-8BB3-F733FD89BDE1}" presName="topArc1" presStyleLbl="parChTrans1D1" presStyleIdx="4" presStyleCnt="6"/>
      <dgm:spPr/>
    </dgm:pt>
    <dgm:pt modelId="{D52D6FAE-CE7A-447A-89D0-6CE5C280BA46}" type="pres">
      <dgm:prSet presAssocID="{058C8213-938E-4C22-8BB3-F733FD89BDE1}" presName="bottomArc1" presStyleLbl="parChTrans1D1" presStyleIdx="5" presStyleCnt="6"/>
      <dgm:spPr/>
    </dgm:pt>
    <dgm:pt modelId="{79230DBF-0166-43E6-8205-71E03666C0C2}" type="pres">
      <dgm:prSet presAssocID="{058C8213-938E-4C22-8BB3-F733FD89BDE1}" presName="topConnNode1" presStyleLbl="node1" presStyleIdx="0" presStyleCnt="0"/>
      <dgm:spPr/>
    </dgm:pt>
    <dgm:pt modelId="{F0E4F2FB-0A4F-412A-AEA6-9CDD419973B6}" type="pres">
      <dgm:prSet presAssocID="{058C8213-938E-4C22-8BB3-F733FD89BDE1}" presName="hierChild2" presStyleCnt="0"/>
      <dgm:spPr/>
    </dgm:pt>
    <dgm:pt modelId="{DF245CE7-EA50-41F2-9451-B4779ED93DCD}" type="pres">
      <dgm:prSet presAssocID="{058C8213-938E-4C22-8BB3-F733FD89BDE1}" presName="hierChild3" presStyleCnt="0"/>
      <dgm:spPr/>
    </dgm:pt>
  </dgm:ptLst>
  <dgm:cxnLst>
    <dgm:cxn modelId="{E3EEDF09-0A42-4A08-BE0F-DB6E548C8C3A}" type="presOf" srcId="{F6105D07-C7B0-403F-AB2F-0B284F05B5FC}" destId="{CF5AD503-2FF0-4D92-81FD-A525C13F7E81}" srcOrd="0" destOrd="0" presId="urn:microsoft.com/office/officeart/2008/layout/HalfCircleOrganizationChart"/>
    <dgm:cxn modelId="{657A660A-12EA-4410-91DB-C712CA9CC603}" srcId="{F6105D07-C7B0-403F-AB2F-0B284F05B5FC}" destId="{058C8213-938E-4C22-8BB3-F733FD89BDE1}" srcOrd="2" destOrd="0" parTransId="{78930F7F-209D-43E1-B640-6A0E4F0C7BDB}" sibTransId="{DFB0E2CF-CCBF-4FF6-A148-A4E392A8C389}"/>
    <dgm:cxn modelId="{89368C5F-4491-4728-9744-30E017928507}" type="presOf" srcId="{058C8213-938E-4C22-8BB3-F733FD89BDE1}" destId="{83A353D7-525C-43A0-B664-B0B37B219B61}" srcOrd="0" destOrd="0" presId="urn:microsoft.com/office/officeart/2008/layout/HalfCircleOrganizationChart"/>
    <dgm:cxn modelId="{E7A8E843-3D93-4486-B327-22BB6526BE8E}" type="presOf" srcId="{3D8EDE0C-2DE7-443C-824D-0DCA832CB663}" destId="{C82161DF-9769-4738-A14C-20FD8CBC871E}" srcOrd="1" destOrd="0" presId="urn:microsoft.com/office/officeart/2008/layout/HalfCircleOrganizationChart"/>
    <dgm:cxn modelId="{5F9A4E74-800C-4D03-BD1F-5243278B1AB7}" srcId="{F6105D07-C7B0-403F-AB2F-0B284F05B5FC}" destId="{732FFC07-C9D7-4048-B2D0-50D57CFA93D3}" srcOrd="0" destOrd="0" parTransId="{2D14EFBD-15C0-4275-B6D5-2EC88FA67EA8}" sibTransId="{D8F9D916-F7B8-4223-9FF0-86D2CF94480D}"/>
    <dgm:cxn modelId="{BB882DA1-D7D1-4FAD-A521-8FB86A72D37A}" type="presOf" srcId="{3D8EDE0C-2DE7-443C-824D-0DCA832CB663}" destId="{15F2D9AC-B4B4-432D-A816-E667E56CF426}" srcOrd="0" destOrd="0" presId="urn:microsoft.com/office/officeart/2008/layout/HalfCircleOrganizationChart"/>
    <dgm:cxn modelId="{C08C90AE-66AD-4CC9-BEFC-9ACC773A881A}" type="presOf" srcId="{732FFC07-C9D7-4048-B2D0-50D57CFA93D3}" destId="{9A662EE1-2EEE-428A-90AD-B5FEA22C2B51}" srcOrd="1" destOrd="0" presId="urn:microsoft.com/office/officeart/2008/layout/HalfCircleOrganizationChart"/>
    <dgm:cxn modelId="{8B902FBE-F4DB-4525-87D9-C51F90316E4A}" srcId="{F6105D07-C7B0-403F-AB2F-0B284F05B5FC}" destId="{3D8EDE0C-2DE7-443C-824D-0DCA832CB663}" srcOrd="1" destOrd="0" parTransId="{2D933FBB-79E2-418E-9BEE-73C02A42421E}" sibTransId="{C090500F-B0AF-4F11-A7EA-ED0A398311CC}"/>
    <dgm:cxn modelId="{343326E3-451B-4B82-A3C6-5CCD950D62AF}" type="presOf" srcId="{058C8213-938E-4C22-8BB3-F733FD89BDE1}" destId="{79230DBF-0166-43E6-8205-71E03666C0C2}" srcOrd="1" destOrd="0" presId="urn:microsoft.com/office/officeart/2008/layout/HalfCircleOrganizationChart"/>
    <dgm:cxn modelId="{CED0C2EB-9B57-4CBD-9500-5224D4053D6C}" type="presOf" srcId="{732FFC07-C9D7-4048-B2D0-50D57CFA93D3}" destId="{B8DC5E7C-0886-4BCD-91EA-6EA6F256B09C}" srcOrd="0" destOrd="0" presId="urn:microsoft.com/office/officeart/2008/layout/HalfCircleOrganizationChart"/>
    <dgm:cxn modelId="{C6F822B9-BF86-49BD-8218-36AFFDEBC2FA}" type="presParOf" srcId="{CF5AD503-2FF0-4D92-81FD-A525C13F7E81}" destId="{B74C1A9E-CFDD-4A86-A407-1F6969717EDA}" srcOrd="0" destOrd="0" presId="urn:microsoft.com/office/officeart/2008/layout/HalfCircleOrganizationChart"/>
    <dgm:cxn modelId="{912A9F9B-D078-4A84-893B-CD353BE7526A}" type="presParOf" srcId="{B74C1A9E-CFDD-4A86-A407-1F6969717EDA}" destId="{8FB4A2F6-1CEC-479A-84E1-F4CFEAA3F970}" srcOrd="0" destOrd="0" presId="urn:microsoft.com/office/officeart/2008/layout/HalfCircleOrganizationChart"/>
    <dgm:cxn modelId="{9272143E-6223-4467-944E-8703137AE2E3}" type="presParOf" srcId="{8FB4A2F6-1CEC-479A-84E1-F4CFEAA3F970}" destId="{B8DC5E7C-0886-4BCD-91EA-6EA6F256B09C}" srcOrd="0" destOrd="0" presId="urn:microsoft.com/office/officeart/2008/layout/HalfCircleOrganizationChart"/>
    <dgm:cxn modelId="{591D645A-9AE9-4079-830B-95584E726F81}" type="presParOf" srcId="{8FB4A2F6-1CEC-479A-84E1-F4CFEAA3F970}" destId="{814E2D2B-5D69-45C7-A7BD-7141C6C64AA5}" srcOrd="1" destOrd="0" presId="urn:microsoft.com/office/officeart/2008/layout/HalfCircleOrganizationChart"/>
    <dgm:cxn modelId="{AB866AA3-FBDF-43B3-AC23-E2D974672D71}" type="presParOf" srcId="{8FB4A2F6-1CEC-479A-84E1-F4CFEAA3F970}" destId="{364749E1-5BE1-49B2-BFC1-36AB86E73AFE}" srcOrd="2" destOrd="0" presId="urn:microsoft.com/office/officeart/2008/layout/HalfCircleOrganizationChart"/>
    <dgm:cxn modelId="{9CA42EA2-F3C2-4FAE-886F-A196197D2235}" type="presParOf" srcId="{8FB4A2F6-1CEC-479A-84E1-F4CFEAA3F970}" destId="{9A662EE1-2EEE-428A-90AD-B5FEA22C2B51}" srcOrd="3" destOrd="0" presId="urn:microsoft.com/office/officeart/2008/layout/HalfCircleOrganizationChart"/>
    <dgm:cxn modelId="{C85C809D-0F90-4B12-B11C-38E71289C5C4}" type="presParOf" srcId="{B74C1A9E-CFDD-4A86-A407-1F6969717EDA}" destId="{06AC6283-688A-4222-A874-FCDB80519177}" srcOrd="1" destOrd="0" presId="urn:microsoft.com/office/officeart/2008/layout/HalfCircleOrganizationChart"/>
    <dgm:cxn modelId="{EAD45B06-8953-405D-9860-DAC7AC4A784E}" type="presParOf" srcId="{B74C1A9E-CFDD-4A86-A407-1F6969717EDA}" destId="{269A5F04-E9DB-4AB2-A8CE-B92BC0D1388F}" srcOrd="2" destOrd="0" presId="urn:microsoft.com/office/officeart/2008/layout/HalfCircleOrganizationChart"/>
    <dgm:cxn modelId="{1C2AAC55-5D0B-4D0B-9156-3281458ED639}" type="presParOf" srcId="{CF5AD503-2FF0-4D92-81FD-A525C13F7E81}" destId="{7AB69265-6492-492D-8DC4-583D2C47E3EA}" srcOrd="1" destOrd="0" presId="urn:microsoft.com/office/officeart/2008/layout/HalfCircleOrganizationChart"/>
    <dgm:cxn modelId="{FC467C18-9B3E-4B19-8CDC-2566423A1F0E}" type="presParOf" srcId="{7AB69265-6492-492D-8DC4-583D2C47E3EA}" destId="{55E3A233-383B-4324-A64B-2E9C89D2383F}" srcOrd="0" destOrd="0" presId="urn:microsoft.com/office/officeart/2008/layout/HalfCircleOrganizationChart"/>
    <dgm:cxn modelId="{4401FB3B-24D6-4BC8-A910-A3F28795F5BE}" type="presParOf" srcId="{55E3A233-383B-4324-A64B-2E9C89D2383F}" destId="{15F2D9AC-B4B4-432D-A816-E667E56CF426}" srcOrd="0" destOrd="0" presId="urn:microsoft.com/office/officeart/2008/layout/HalfCircleOrganizationChart"/>
    <dgm:cxn modelId="{1F3035D6-6396-4896-BB12-2F418055FCE1}" type="presParOf" srcId="{55E3A233-383B-4324-A64B-2E9C89D2383F}" destId="{DFB864A2-2BFD-4E86-AD1D-1C21F4431CD9}" srcOrd="1" destOrd="0" presId="urn:microsoft.com/office/officeart/2008/layout/HalfCircleOrganizationChart"/>
    <dgm:cxn modelId="{538690C1-A496-4798-BF66-5F8B8D0137A3}" type="presParOf" srcId="{55E3A233-383B-4324-A64B-2E9C89D2383F}" destId="{86028387-F925-43CB-A417-E23767FCF3C1}" srcOrd="2" destOrd="0" presId="urn:microsoft.com/office/officeart/2008/layout/HalfCircleOrganizationChart"/>
    <dgm:cxn modelId="{FFCA85C7-2668-48E4-9432-5B3EB0AF366A}" type="presParOf" srcId="{55E3A233-383B-4324-A64B-2E9C89D2383F}" destId="{C82161DF-9769-4738-A14C-20FD8CBC871E}" srcOrd="3" destOrd="0" presId="urn:microsoft.com/office/officeart/2008/layout/HalfCircleOrganizationChart"/>
    <dgm:cxn modelId="{2B125BAC-DB8A-4CF2-81D7-1C45D979BC9E}" type="presParOf" srcId="{7AB69265-6492-492D-8DC4-583D2C47E3EA}" destId="{61356BFA-751A-446C-9AD6-93B5E0C27604}" srcOrd="1" destOrd="0" presId="urn:microsoft.com/office/officeart/2008/layout/HalfCircleOrganizationChart"/>
    <dgm:cxn modelId="{59D1320F-1522-4B0A-B1F5-9F8CD7674469}" type="presParOf" srcId="{7AB69265-6492-492D-8DC4-583D2C47E3EA}" destId="{F76C84B3-41E3-4034-A1C2-FD12EED82954}" srcOrd="2" destOrd="0" presId="urn:microsoft.com/office/officeart/2008/layout/HalfCircleOrganizationChart"/>
    <dgm:cxn modelId="{64A8D5F6-C7A3-401D-9C21-6466CFE50FDF}" type="presParOf" srcId="{CF5AD503-2FF0-4D92-81FD-A525C13F7E81}" destId="{35CAA327-EC7C-4B97-919E-D117FF7FBB8F}" srcOrd="2" destOrd="0" presId="urn:microsoft.com/office/officeart/2008/layout/HalfCircleOrganizationChart"/>
    <dgm:cxn modelId="{37AE2668-43B7-4CB1-8651-6592226D86CD}" type="presParOf" srcId="{35CAA327-EC7C-4B97-919E-D117FF7FBB8F}" destId="{E708DC55-5F91-482F-9E6B-27C73782BF04}" srcOrd="0" destOrd="0" presId="urn:microsoft.com/office/officeart/2008/layout/HalfCircleOrganizationChart"/>
    <dgm:cxn modelId="{AE6B88A7-ED09-4544-AEC0-796B0CFD105D}" type="presParOf" srcId="{E708DC55-5F91-482F-9E6B-27C73782BF04}" destId="{83A353D7-525C-43A0-B664-B0B37B219B61}" srcOrd="0" destOrd="0" presId="urn:microsoft.com/office/officeart/2008/layout/HalfCircleOrganizationChart"/>
    <dgm:cxn modelId="{0F863AE1-E678-4068-92DA-F4F86242D335}" type="presParOf" srcId="{E708DC55-5F91-482F-9E6B-27C73782BF04}" destId="{9E59404B-61DC-4617-8571-BF829CF068F1}" srcOrd="1" destOrd="0" presId="urn:microsoft.com/office/officeart/2008/layout/HalfCircleOrganizationChart"/>
    <dgm:cxn modelId="{96444975-69FC-43D4-A9E7-D67FCBA433D5}" type="presParOf" srcId="{E708DC55-5F91-482F-9E6B-27C73782BF04}" destId="{D52D6FAE-CE7A-447A-89D0-6CE5C280BA46}" srcOrd="2" destOrd="0" presId="urn:microsoft.com/office/officeart/2008/layout/HalfCircleOrganizationChart"/>
    <dgm:cxn modelId="{B1F48DA0-7B15-46B8-A2D8-689D8FE47371}" type="presParOf" srcId="{E708DC55-5F91-482F-9E6B-27C73782BF04}" destId="{79230DBF-0166-43E6-8205-71E03666C0C2}" srcOrd="3" destOrd="0" presId="urn:microsoft.com/office/officeart/2008/layout/HalfCircleOrganizationChart"/>
    <dgm:cxn modelId="{EDC81FC4-5761-4B4E-8694-4D441CD67EA8}" type="presParOf" srcId="{35CAA327-EC7C-4B97-919E-D117FF7FBB8F}" destId="{F0E4F2FB-0A4F-412A-AEA6-9CDD419973B6}" srcOrd="1" destOrd="0" presId="urn:microsoft.com/office/officeart/2008/layout/HalfCircleOrganizationChart"/>
    <dgm:cxn modelId="{4B2CC4AE-5747-4F41-9F5D-F2C2090B474F}" type="presParOf" srcId="{35CAA327-EC7C-4B97-919E-D117FF7FBB8F}" destId="{DF245CE7-EA50-41F2-9451-B4779ED93DC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4CF8C4-1C7C-4C3E-8D50-A8E9C99A722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DBBCA81-52A1-4842-B7AA-D9157A08D91B}">
      <dgm:prSet phldrT="[Текст]"/>
      <dgm:spPr/>
      <dgm:t>
        <a:bodyPr/>
        <a:lstStyle/>
        <a:p>
          <a:r>
            <a:rPr lang="ru-RU" dirty="0"/>
            <a:t> </a:t>
          </a:r>
        </a:p>
      </dgm:t>
    </dgm:pt>
    <dgm:pt modelId="{3063FE54-EE80-4D8C-B273-33F0BA782D05}" type="sibTrans" cxnId="{CF1567AF-D2C0-401D-A888-A912801A9944}">
      <dgm:prSet/>
      <dgm:spPr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Изображение выглядит как трава, внешний, маленький, пластмассовый&#10;&#10;Автоматически созданное описание">
            <a:extLst>
              <a:ext uri="{FF2B5EF4-FFF2-40B4-BE49-F238E27FC236}">
                <a16:creationId xmlns:a16="http://schemas.microsoft.com/office/drawing/2014/main" id="{E0E3C134-6355-51E3-3883-71F8E3822E78}"/>
              </a:ext>
            </a:extLst>
          </dgm14:cNvPr>
        </a:ext>
      </dgm:extLst>
    </dgm:pt>
    <dgm:pt modelId="{182697D7-3888-4C1F-A4BE-D208FE5BE012}" type="parTrans" cxnId="{CF1567AF-D2C0-401D-A888-A912801A9944}">
      <dgm:prSet/>
      <dgm:spPr/>
      <dgm:t>
        <a:bodyPr/>
        <a:lstStyle/>
        <a:p>
          <a:endParaRPr lang="ru-RU"/>
        </a:p>
      </dgm:t>
    </dgm:pt>
    <dgm:pt modelId="{F8975E78-E4AA-4AC7-82D8-F52ED8EDA098}" type="pres">
      <dgm:prSet presAssocID="{354CF8C4-1C7C-4C3E-8D50-A8E9C99A7221}" presName="Name0" presStyleCnt="0">
        <dgm:presLayoutVars>
          <dgm:chMax val="7"/>
          <dgm:chPref val="7"/>
          <dgm:dir/>
        </dgm:presLayoutVars>
      </dgm:prSet>
      <dgm:spPr/>
    </dgm:pt>
    <dgm:pt modelId="{12AF23B7-FAD9-4374-8CCE-DA5A95AC9BF9}" type="pres">
      <dgm:prSet presAssocID="{354CF8C4-1C7C-4C3E-8D50-A8E9C99A7221}" presName="Name1" presStyleCnt="0"/>
      <dgm:spPr/>
    </dgm:pt>
    <dgm:pt modelId="{BA8CDE9A-CFCB-4930-9C08-3295688FB27B}" type="pres">
      <dgm:prSet presAssocID="{3063FE54-EE80-4D8C-B273-33F0BA782D05}" presName="picture_1" presStyleCnt="0"/>
      <dgm:spPr/>
    </dgm:pt>
    <dgm:pt modelId="{6309EB6B-924F-470A-B934-F9B34FC11DD1}" type="pres">
      <dgm:prSet presAssocID="{3063FE54-EE80-4D8C-B273-33F0BA782D05}" presName="pictureRepeatNode" presStyleLbl="alignImgPlace1" presStyleIdx="0" presStyleCnt="1" custScaleX="134435" custScaleY="130400"/>
      <dgm:spPr/>
    </dgm:pt>
    <dgm:pt modelId="{FEF2BD62-F8E0-46FF-8A44-BCF0FF56F142}" type="pres">
      <dgm:prSet presAssocID="{3DBBCA81-52A1-4842-B7AA-D9157A08D91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DD37DA6D-CDC3-4FD5-A5D4-0C224873627F}" type="presOf" srcId="{3063FE54-EE80-4D8C-B273-33F0BA782D05}" destId="{6309EB6B-924F-470A-B934-F9B34FC11DD1}" srcOrd="0" destOrd="0" presId="urn:microsoft.com/office/officeart/2008/layout/CircularPictureCallout"/>
    <dgm:cxn modelId="{A58F179C-6298-452A-BF90-B4FF41A9081E}" type="presOf" srcId="{354CF8C4-1C7C-4C3E-8D50-A8E9C99A7221}" destId="{F8975E78-E4AA-4AC7-82D8-F52ED8EDA098}" srcOrd="0" destOrd="0" presId="urn:microsoft.com/office/officeart/2008/layout/CircularPictureCallout"/>
    <dgm:cxn modelId="{CF1567AF-D2C0-401D-A888-A912801A9944}" srcId="{354CF8C4-1C7C-4C3E-8D50-A8E9C99A7221}" destId="{3DBBCA81-52A1-4842-B7AA-D9157A08D91B}" srcOrd="0" destOrd="0" parTransId="{182697D7-3888-4C1F-A4BE-D208FE5BE012}" sibTransId="{3063FE54-EE80-4D8C-B273-33F0BA782D05}"/>
    <dgm:cxn modelId="{8B9736E2-36A8-422C-9861-BC3F8D34CE8A}" type="presOf" srcId="{3DBBCA81-52A1-4842-B7AA-D9157A08D91B}" destId="{FEF2BD62-F8E0-46FF-8A44-BCF0FF56F142}" srcOrd="0" destOrd="0" presId="urn:microsoft.com/office/officeart/2008/layout/CircularPictureCallout"/>
    <dgm:cxn modelId="{7E21D634-19A8-409F-94F1-256BB0441802}" type="presParOf" srcId="{F8975E78-E4AA-4AC7-82D8-F52ED8EDA098}" destId="{12AF23B7-FAD9-4374-8CCE-DA5A95AC9BF9}" srcOrd="0" destOrd="0" presId="urn:microsoft.com/office/officeart/2008/layout/CircularPictureCallout"/>
    <dgm:cxn modelId="{3E165BD9-48F7-437D-979F-0558E1FD495F}" type="presParOf" srcId="{12AF23B7-FAD9-4374-8CCE-DA5A95AC9BF9}" destId="{BA8CDE9A-CFCB-4930-9C08-3295688FB27B}" srcOrd="0" destOrd="0" presId="urn:microsoft.com/office/officeart/2008/layout/CircularPictureCallout"/>
    <dgm:cxn modelId="{26189CF8-5B1D-495B-A366-89A3F1475E23}" type="presParOf" srcId="{BA8CDE9A-CFCB-4930-9C08-3295688FB27B}" destId="{6309EB6B-924F-470A-B934-F9B34FC11DD1}" srcOrd="0" destOrd="0" presId="urn:microsoft.com/office/officeart/2008/layout/CircularPictureCallout"/>
    <dgm:cxn modelId="{C0C2A9CB-B99C-4385-B0B7-05549EE55AF0}" type="presParOf" srcId="{12AF23B7-FAD9-4374-8CCE-DA5A95AC9BF9}" destId="{FEF2BD62-F8E0-46FF-8A44-BCF0FF56F14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E2D2B-5D69-45C7-A7BD-7141C6C64AA5}">
      <dsp:nvSpPr>
        <dsp:cNvPr id="0" name=""/>
        <dsp:cNvSpPr/>
      </dsp:nvSpPr>
      <dsp:spPr>
        <a:xfrm>
          <a:off x="769286" y="1161290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749E1-5BE1-49B2-BFC1-36AB86E73AFE}">
      <dsp:nvSpPr>
        <dsp:cNvPr id="0" name=""/>
        <dsp:cNvSpPr/>
      </dsp:nvSpPr>
      <dsp:spPr>
        <a:xfrm>
          <a:off x="769286" y="1161290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C5E7C-0886-4BCD-91EA-6EA6F256B09C}">
      <dsp:nvSpPr>
        <dsp:cNvPr id="0" name=""/>
        <dsp:cNvSpPr/>
      </dsp:nvSpPr>
      <dsp:spPr>
        <a:xfrm>
          <a:off x="706" y="1437979"/>
          <a:ext cx="3074323" cy="98378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/>
            <a:t>Порождающие</a:t>
          </a:r>
          <a:endParaRPr lang="en-US" sz="2700" kern="1200" dirty="0"/>
        </a:p>
      </dsp:txBody>
      <dsp:txXfrm>
        <a:off x="706" y="1437979"/>
        <a:ext cx="3074323" cy="983783"/>
      </dsp:txXfrm>
    </dsp:sp>
    <dsp:sp modelId="{DFB864A2-2BFD-4E86-AD1D-1C21F4431CD9}">
      <dsp:nvSpPr>
        <dsp:cNvPr id="0" name=""/>
        <dsp:cNvSpPr/>
      </dsp:nvSpPr>
      <dsp:spPr>
        <a:xfrm>
          <a:off x="4489219" y="1161290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28387-F925-43CB-A417-E23767FCF3C1}">
      <dsp:nvSpPr>
        <dsp:cNvPr id="0" name=""/>
        <dsp:cNvSpPr/>
      </dsp:nvSpPr>
      <dsp:spPr>
        <a:xfrm>
          <a:off x="4489219" y="1161290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2D9AC-B4B4-432D-A816-E667E56CF426}">
      <dsp:nvSpPr>
        <dsp:cNvPr id="0" name=""/>
        <dsp:cNvSpPr/>
      </dsp:nvSpPr>
      <dsp:spPr>
        <a:xfrm>
          <a:off x="3720638" y="1437979"/>
          <a:ext cx="3074323" cy="98378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/>
            <a:t>Структурные</a:t>
          </a:r>
          <a:endParaRPr lang="en-US" sz="2700" kern="1200"/>
        </a:p>
      </dsp:txBody>
      <dsp:txXfrm>
        <a:off x="3720638" y="1437979"/>
        <a:ext cx="3074323" cy="983783"/>
      </dsp:txXfrm>
    </dsp:sp>
    <dsp:sp modelId="{9E59404B-61DC-4617-8571-BF829CF068F1}">
      <dsp:nvSpPr>
        <dsp:cNvPr id="0" name=""/>
        <dsp:cNvSpPr/>
      </dsp:nvSpPr>
      <dsp:spPr>
        <a:xfrm>
          <a:off x="8209151" y="1161290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D6FAE-CE7A-447A-89D0-6CE5C280BA46}">
      <dsp:nvSpPr>
        <dsp:cNvPr id="0" name=""/>
        <dsp:cNvSpPr/>
      </dsp:nvSpPr>
      <dsp:spPr>
        <a:xfrm>
          <a:off x="8209151" y="1161290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353D7-525C-43A0-B664-B0B37B219B61}">
      <dsp:nvSpPr>
        <dsp:cNvPr id="0" name=""/>
        <dsp:cNvSpPr/>
      </dsp:nvSpPr>
      <dsp:spPr>
        <a:xfrm>
          <a:off x="7440570" y="1437979"/>
          <a:ext cx="3074323" cy="98378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/>
            <a:t>Поведенческие</a:t>
          </a:r>
          <a:endParaRPr lang="en-US" sz="2700" kern="1200"/>
        </a:p>
      </dsp:txBody>
      <dsp:txXfrm>
        <a:off x="7440570" y="1437979"/>
        <a:ext cx="3074323" cy="983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9EB6B-924F-470A-B934-F9B34FC11DD1}">
      <dsp:nvSpPr>
        <dsp:cNvPr id="0" name=""/>
        <dsp:cNvSpPr/>
      </dsp:nvSpPr>
      <dsp:spPr>
        <a:xfrm>
          <a:off x="789782" y="121157"/>
          <a:ext cx="3238751" cy="314154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2BD62-F8E0-46FF-8A44-BCF0FF56F142}">
      <dsp:nvSpPr>
        <dsp:cNvPr id="0" name=""/>
        <dsp:cNvSpPr/>
      </dsp:nvSpPr>
      <dsp:spPr>
        <a:xfrm>
          <a:off x="1638227" y="1766612"/>
          <a:ext cx="1541861" cy="7950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700" kern="1200" dirty="0"/>
            <a:t> </a:t>
          </a:r>
        </a:p>
      </dsp:txBody>
      <dsp:txXfrm>
        <a:off x="1638227" y="1766612"/>
        <a:ext cx="1541861" cy="795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9D976E6-2013-45BD-975A-5DAB81D689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C6BDF2-B4DF-43D2-A6AE-34ED1D6134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49564-FD95-4795-8146-D7F18A57F53F}" type="datetime1">
              <a:rPr lang="ru-RU" smtClean="0"/>
              <a:t>02.12.2022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9FE7E0-729C-4891-A0BA-3BB871D4EE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135AD-9CDF-4A85-9CE7-1F7D8C5FF0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D0AAC-EBD3-4A8F-BA76-0C5FA686BD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931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CD34F23-CB4B-4EF6-8BD3-528E3008B490}" type="datetime1">
              <a:rPr lang="ru-RU" noProof="0" smtClean="0"/>
              <a:t>02.12.2022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40C6A29-4676-420C-BBE3-ACC2B80F64D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435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31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94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82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526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01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24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20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529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48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76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06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3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679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823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735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772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0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12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471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4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14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2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11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82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197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198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16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2" name="Дуга 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 3 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средними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228600">
              <a:defRPr>
                <a:latin typeface="Calibri" panose="020F0502020204030204" pitchFamily="34" charset="0"/>
              </a:defRPr>
            </a:lvl2pPr>
            <a:lvl3pPr marL="457200">
              <a:defRPr>
                <a:latin typeface="Calibri" panose="020F0502020204030204" pitchFamily="34" charset="0"/>
              </a:defRPr>
            </a:lvl3pPr>
            <a:lvl4pPr marL="685800">
              <a:defRPr>
                <a:latin typeface="Calibri" panose="020F0502020204030204" pitchFamily="34" charset="0"/>
              </a:defRPr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228600">
              <a:defRPr sz="1800">
                <a:latin typeface="Calibri" panose="020F0502020204030204" pitchFamily="34" charset="0"/>
              </a:defRPr>
            </a:lvl2pPr>
            <a:lvl3pPr marL="457200">
              <a:defRPr sz="1800">
                <a:latin typeface="Calibri" panose="020F0502020204030204" pitchFamily="34" charset="0"/>
              </a:defRPr>
            </a:lvl3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Полилиния: Фигура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Полилиния: Фигура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  <a:lvl2pPr marL="228600">
              <a:defRPr>
                <a:latin typeface="Calibri" panose="020F0502020204030204" pitchFamily="34" charset="0"/>
              </a:defRPr>
            </a:lvl2pPr>
            <a:lvl3pPr marL="457200">
              <a:defRPr>
                <a:latin typeface="Calibri" panose="020F0502020204030204" pitchFamily="34" charset="0"/>
              </a:defRPr>
            </a:lvl3pPr>
            <a:lvl4pPr>
              <a:buNone/>
              <a:defRPr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небольшими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Calibri" panose="020F0502020204030204" pitchFamily="34" charset="0"/>
              </a:defRPr>
            </a:lvl1pPr>
            <a:lvl2pPr marL="228600">
              <a:lnSpc>
                <a:spcPct val="110000"/>
              </a:lnSpc>
              <a:defRPr sz="2000">
                <a:latin typeface="Calibri" panose="020F0502020204030204" pitchFamily="34" charset="0"/>
              </a:defRPr>
            </a:lvl2pPr>
            <a:lvl3pPr marL="457200">
              <a:lnSpc>
                <a:spcPct val="110000"/>
              </a:lnSpc>
              <a:defRPr sz="1800">
                <a:latin typeface="Calibri" panose="020F0502020204030204" pitchFamily="34" charset="0"/>
              </a:defRPr>
            </a:lvl3pPr>
            <a:lvl4pPr marL="685800">
              <a:lnSpc>
                <a:spcPct val="110000"/>
              </a:lnSpc>
              <a:defRPr sz="1600">
                <a:latin typeface="Calibri" panose="020F0502020204030204" pitchFamily="34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цитаты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03.09.20ГГ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Название презентации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/>
              <a:pPr>
                <a:defRPr/>
              </a:pPr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driv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1915427"/>
          </a:xfrm>
        </p:spPr>
        <p:txBody>
          <a:bodyPr rtlCol="0">
            <a:normAutofit/>
          </a:bodyPr>
          <a:lstStyle/>
          <a:p>
            <a:pPr rtl="0"/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UML 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4947385"/>
            <a:ext cx="6592824" cy="127053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sz="2800" dirty="0">
                <a:solidFill>
                  <a:srgbClr val="FFFFFF"/>
                </a:solidFill>
                <a:latin typeface="Ubuntu" panose="020B0504030602030204" pitchFamily="34" charset="0"/>
              </a:rPr>
              <a:t>Паттерны проектирования</a:t>
            </a:r>
          </a:p>
          <a:p>
            <a:pPr rtl="0"/>
            <a:endParaRPr lang="ru-RU" sz="2800" dirty="0">
              <a:solidFill>
                <a:srgbClr val="FFFFFF"/>
              </a:solidFill>
              <a:latin typeface="Montserrat" pitchFamily="2" charset="-52"/>
            </a:endParaRPr>
          </a:p>
          <a:p>
            <a:pPr rtl="0"/>
            <a:r>
              <a:rPr lang="ru-RU" sz="1900" dirty="0">
                <a:solidFill>
                  <a:srgbClr val="FFFFFF"/>
                </a:solidFill>
                <a:latin typeface="Montserrat" pitchFamily="2" charset="-52"/>
              </a:rPr>
              <a:t>Преподаватель: Галинова Анна Александровна</a:t>
            </a:r>
          </a:p>
          <a:p>
            <a:pPr rtl="0"/>
            <a:endParaRPr lang="ru-RU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7212CB4F-D1BF-E211-8447-C7926F3A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BA61465-4EAA-EB3A-3DF7-212582A8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FA1CB82-9AF4-D780-52F6-645C850D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51DB1C0-0F27-08B2-3B6F-EE83D488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787" y="2006082"/>
            <a:ext cx="5939429" cy="41872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849339-111C-1E8D-5D4B-EFD8F7D8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65125"/>
            <a:ext cx="11437034" cy="1325563"/>
          </a:xfrm>
        </p:spPr>
        <p:txBody>
          <a:bodyPr anchor="ctr">
            <a:noAutofit/>
          </a:bodyPr>
          <a:lstStyle/>
          <a:p>
            <a: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  <a:t>Класс описывает то, </a:t>
            </a:r>
            <a:b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</a:br>
            <a: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  <a:t>каким объект может быть</a:t>
            </a:r>
            <a:endParaRPr lang="en-US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159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Переведем класс 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DOG </a:t>
            </a:r>
            <a:r>
              <a:rPr lang="ru-RU" sz="4800" b="1" dirty="0">
                <a:solidFill>
                  <a:schemeClr val="accent2"/>
                </a:solidFill>
                <a:latin typeface="+mj-lt"/>
              </a:rPr>
              <a:t>в 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UML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B2EFAE4-3DA6-9F8C-8EF9-2AF3F02E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77FA00-68CB-AA1E-A983-136D4CA2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BC0EC86-D155-6611-51FF-2CB14DD1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909103"/>
            <a:ext cx="60571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2800" b="1" i="0" dirty="0">
                <a:solidFill>
                  <a:schemeClr val="accent4"/>
                </a:solidFill>
                <a:effectLst/>
              </a:rPr>
              <a:t>Верхняя секция: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имя класса</a:t>
            </a:r>
          </a:p>
          <a:p>
            <a:pPr algn="l"/>
            <a:r>
              <a:rPr lang="ru-RU" sz="2800" b="0" i="0" dirty="0">
                <a:solidFill>
                  <a:srgbClr val="000000"/>
                </a:solidFill>
                <a:effectLst/>
              </a:rPr>
              <a:t> </a:t>
            </a:r>
          </a:p>
          <a:p>
            <a:pPr algn="l"/>
            <a:r>
              <a:rPr lang="ru-RU" sz="2800" b="1" i="0" dirty="0">
                <a:solidFill>
                  <a:schemeClr val="accent4"/>
                </a:solidFill>
                <a:effectLst/>
              </a:rPr>
              <a:t>Средняя секция: </a:t>
            </a:r>
            <a:br>
              <a:rPr lang="ru-RU" sz="2800" b="1" i="0" dirty="0">
                <a:solidFill>
                  <a:schemeClr val="accent4"/>
                </a:solidFill>
                <a:effectLst/>
              </a:rPr>
            </a:br>
            <a:r>
              <a:rPr lang="ru-RU" sz="2800" dirty="0">
                <a:solidFill>
                  <a:srgbClr val="000000"/>
                </a:solidFill>
              </a:rPr>
              <a:t>свойства песика </a:t>
            </a:r>
            <a:br>
              <a:rPr lang="ru-RU" sz="2800" dirty="0">
                <a:solidFill>
                  <a:srgbClr val="000000"/>
                </a:solidFill>
              </a:rPr>
            </a:b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атрибуты класса)</a:t>
            </a:r>
          </a:p>
          <a:p>
            <a:pPr algn="l"/>
            <a:endParaRPr lang="ru-RU" sz="2800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sz="2800" b="1" i="0" dirty="0">
                <a:solidFill>
                  <a:schemeClr val="accent4"/>
                </a:solidFill>
                <a:effectLst/>
              </a:rPr>
              <a:t>Нижняя секция: </a:t>
            </a:r>
            <a:br>
              <a:rPr lang="ru-RU" sz="2800" b="1" i="0" dirty="0">
                <a:solidFill>
                  <a:schemeClr val="accent4"/>
                </a:solidFill>
                <a:effectLst/>
              </a:rPr>
            </a:br>
            <a:r>
              <a:rPr lang="ru-RU" sz="2800" b="0" i="0" dirty="0">
                <a:solidFill>
                  <a:srgbClr val="000000"/>
                </a:solidFill>
                <a:effectLst/>
              </a:rPr>
              <a:t>что может делать песик </a:t>
            </a:r>
            <a:br>
              <a:rPr lang="ru-RU" sz="2800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методы или операции класса</a:t>
            </a:r>
            <a:r>
              <a:rPr lang="ru-RU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881B45-60CB-ACDA-BEAA-91A777BB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03" y="1909103"/>
            <a:ext cx="4382372" cy="38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4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Диаграмма классов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49C5CC7-D531-E180-7719-9B725CBD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F18D8C0-7174-0B3E-FD60-B86E2AF1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AE3F1BB-8DCF-3735-C16D-E1C808CF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825625"/>
            <a:ext cx="5334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b="0" i="0" dirty="0">
                <a:effectLst/>
              </a:rPr>
              <a:t>Наиболее распространенная при разработке ПО</a:t>
            </a:r>
            <a:r>
              <a:rPr lang="ru-RU" sz="2400" dirty="0"/>
              <a:t>.</a:t>
            </a:r>
            <a:br>
              <a:rPr lang="ru-RU" sz="2400" dirty="0"/>
            </a:br>
            <a:br>
              <a:rPr lang="ru-RU" sz="2400" b="0" i="0" dirty="0">
                <a:effectLst/>
              </a:rPr>
            </a:br>
            <a:br>
              <a:rPr lang="ru-RU" sz="2400" b="0" i="0" dirty="0">
                <a:effectLst/>
              </a:rPr>
            </a:br>
            <a:r>
              <a:rPr lang="ru-RU" sz="2400" dirty="0"/>
              <a:t>П</a:t>
            </a:r>
            <a:r>
              <a:rPr lang="ru-RU" sz="2400" b="0" i="0" dirty="0">
                <a:effectLst/>
              </a:rPr>
              <a:t>охожа на блок-схему, потому что классы представлены в виде блоков.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ru-RU" sz="24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b="0" i="0" dirty="0">
                <a:effectLst/>
              </a:rPr>
              <a:t>Предлагает визуальное представление о различных классах и о том, как они взаимосвязаны. </a:t>
            </a:r>
            <a:endParaRPr lang="ru-RU" sz="2400" dirty="0"/>
          </a:p>
        </p:txBody>
      </p:sp>
      <p:pic>
        <p:nvPicPr>
          <p:cNvPr id="37892" name="Picture 4" descr="Диаграмма интерфейса класса UML">
            <a:extLst>
              <a:ext uri="{FF2B5EF4-FFF2-40B4-BE49-F238E27FC236}">
                <a16:creationId xmlns:a16="http://schemas.microsoft.com/office/drawing/2014/main" id="{791AE339-D1A7-EB50-73D7-54F80324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58482"/>
            <a:ext cx="5977812" cy="298890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3009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Из чего состоит блок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637CA4CC-3437-03FC-AC92-30825C6D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87EB2C5-24F1-A587-3E94-34C1CA48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1B082F-615C-0446-FC29-75977FA3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469" y="2037165"/>
            <a:ext cx="6752382" cy="42202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2476500"/>
            <a:ext cx="6421016" cy="409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</a:rPr>
              <a:t>Верхняя секция: имя класса </a:t>
            </a:r>
          </a:p>
          <a:p>
            <a:pPr algn="l"/>
            <a:r>
              <a:rPr lang="ru-RU" sz="1050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endParaRPr lang="ru-RU" sz="400" dirty="0">
              <a:solidFill>
                <a:srgbClr val="000000"/>
              </a:solidFill>
            </a:endParaRPr>
          </a:p>
          <a:p>
            <a:pPr algn="l"/>
            <a:endParaRPr lang="ru-RU" sz="1050" b="0" i="0" dirty="0">
              <a:solidFill>
                <a:srgbClr val="000000"/>
              </a:solidFill>
              <a:effectLst/>
            </a:endParaRPr>
          </a:p>
          <a:p>
            <a:pPr algn="l"/>
            <a:endParaRPr lang="ru-RU" sz="1050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</a:rPr>
              <a:t>Средняя секция: атрибуты класса </a:t>
            </a:r>
          </a:p>
          <a:p>
            <a:pPr algn="l"/>
            <a:endParaRPr lang="ru-RU" sz="4000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</a:rPr>
              <a:t>Нижняя секция: </a:t>
            </a:r>
            <a:br>
              <a:rPr lang="ru-RU" sz="2400" b="0" i="0" dirty="0">
                <a:solidFill>
                  <a:srgbClr val="000000"/>
                </a:solidFill>
                <a:effectLst/>
              </a:rPr>
            </a:br>
            <a:r>
              <a:rPr lang="ru-RU" sz="2400" b="0" i="0" dirty="0">
                <a:solidFill>
                  <a:srgbClr val="000000"/>
                </a:solidFill>
                <a:effectLst/>
              </a:rPr>
              <a:t>методы или операции класса 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15B0DEA-CCDC-7498-DFD9-90B54C70FB62}"/>
              </a:ext>
            </a:extLst>
          </p:cNvPr>
          <p:cNvCxnSpPr/>
          <p:nvPr/>
        </p:nvCxnSpPr>
        <p:spPr>
          <a:xfrm>
            <a:off x="888741" y="3016728"/>
            <a:ext cx="629971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7C438CF-453E-042A-5F13-D9068FE6311E}"/>
              </a:ext>
            </a:extLst>
          </p:cNvPr>
          <p:cNvCxnSpPr/>
          <p:nvPr/>
        </p:nvCxnSpPr>
        <p:spPr>
          <a:xfrm>
            <a:off x="838200" y="4240477"/>
            <a:ext cx="629971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1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Из чего состоит блок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1A75F450-7A84-3F30-1894-0B174287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B6E8CCF-8A50-146A-348B-A5C72F6F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1B082F-615C-0446-FC29-75977FA3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9659" y="1714277"/>
            <a:ext cx="6752382" cy="42202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98142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2800" b="1" i="0" dirty="0">
                <a:solidFill>
                  <a:srgbClr val="303030"/>
                </a:solidFill>
                <a:effectLst/>
              </a:rPr>
              <a:t>Атрибуты класса:</a:t>
            </a:r>
            <a:br>
              <a:rPr lang="ru-RU" sz="2800" b="1" i="0" dirty="0">
                <a:solidFill>
                  <a:srgbClr val="303030"/>
                </a:solidFill>
                <a:effectLst/>
              </a:rPr>
            </a:br>
            <a:endParaRPr lang="ru-RU" sz="2800" b="0" i="0" dirty="0">
              <a:solidFill>
                <a:srgbClr val="303030"/>
              </a:solidFill>
              <a:effectLst/>
            </a:endParaRPr>
          </a:p>
          <a:p>
            <a:pPr algn="l"/>
            <a:r>
              <a:rPr lang="ru-RU" sz="2800" b="0" i="0" dirty="0">
                <a:solidFill>
                  <a:srgbClr val="303030"/>
                </a:solidFill>
                <a:effectLst/>
              </a:rPr>
              <a:t>Тип атрибута отображается после двоеточия.</a:t>
            </a:r>
          </a:p>
          <a:p>
            <a:pPr algn="l"/>
            <a:endParaRPr lang="ru-RU" sz="2800" b="0" i="0" dirty="0">
              <a:solidFill>
                <a:srgbClr val="303030"/>
              </a:solidFill>
              <a:effectLst/>
            </a:endParaRPr>
          </a:p>
          <a:p>
            <a:pPr algn="l"/>
            <a:r>
              <a:rPr lang="ru-RU" sz="2800" b="0" i="0" dirty="0">
                <a:solidFill>
                  <a:srgbClr val="303030"/>
                </a:solidFill>
                <a:effectLst/>
              </a:rPr>
              <a:t>Атрибуты сопоставляются с переменными в коде.</a:t>
            </a:r>
          </a:p>
        </p:txBody>
      </p:sp>
    </p:spTree>
    <p:extLst>
      <p:ext uri="{BB962C8B-B14F-4D97-AF65-F5344CB8AC3E}">
        <p14:creationId xmlns:p14="http://schemas.microsoft.com/office/powerpoint/2010/main" val="79805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Из чего состоит блок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F6767C4D-7A9C-A319-D2C5-1CC4215A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831CC48-AE9C-BFF1-40F3-94E2D33D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31B082F-615C-0446-FC29-75977FA3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618" y="1690688"/>
            <a:ext cx="6752382" cy="42202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l"/>
            <a:r>
              <a:rPr lang="ru-RU" sz="2800" b="1" i="0" dirty="0">
                <a:solidFill>
                  <a:srgbClr val="303030"/>
                </a:solidFill>
                <a:effectLst/>
              </a:rPr>
              <a:t>Классовые операции (методы):</a:t>
            </a:r>
            <a:endParaRPr lang="ru-RU" sz="2800" b="0" i="0" dirty="0">
              <a:solidFill>
                <a:srgbClr val="303030"/>
              </a:solidFill>
              <a:effectLst/>
            </a:endParaRPr>
          </a:p>
          <a:p>
            <a:pPr algn="l"/>
            <a:endParaRPr lang="ru-RU" sz="2800" b="0" i="0" dirty="0">
              <a:solidFill>
                <a:srgbClr val="303030"/>
              </a:solidFill>
              <a:effectLst/>
            </a:endParaRPr>
          </a:p>
          <a:p>
            <a:pPr algn="l"/>
            <a:r>
              <a:rPr lang="ru-RU" sz="2800" b="0" i="0" dirty="0">
                <a:solidFill>
                  <a:srgbClr val="303030"/>
                </a:solidFill>
                <a:effectLst/>
              </a:rPr>
              <a:t>Это действия, предоставляемые классом.</a:t>
            </a:r>
          </a:p>
          <a:p>
            <a:pPr algn="l"/>
            <a:endParaRPr lang="ru-RU" sz="2800" b="0" i="0" dirty="0">
              <a:solidFill>
                <a:srgbClr val="303030"/>
              </a:solidFill>
              <a:effectLst/>
            </a:endParaRPr>
          </a:p>
          <a:p>
            <a:pPr algn="l"/>
            <a:r>
              <a:rPr lang="ru-RU" sz="2800" b="0" i="0" dirty="0">
                <a:solidFill>
                  <a:srgbClr val="303030"/>
                </a:solidFill>
                <a:effectLst/>
              </a:rPr>
              <a:t>Возвращаемый тип параметров метода отображается после двоеточия после имени параметра. </a:t>
            </a:r>
          </a:p>
          <a:p>
            <a:pPr algn="l"/>
            <a:endParaRPr lang="ru-RU" sz="2800" dirty="0">
              <a:solidFill>
                <a:srgbClr val="303030"/>
              </a:solidFill>
            </a:endParaRPr>
          </a:p>
          <a:p>
            <a:pPr algn="l"/>
            <a:r>
              <a:rPr lang="ru-RU" sz="2800" b="0" i="0" dirty="0">
                <a:solidFill>
                  <a:srgbClr val="303030"/>
                </a:solidFill>
                <a:effectLst/>
              </a:rPr>
              <a:t>Операции сопоставляются с методами класса в коде.</a:t>
            </a:r>
          </a:p>
        </p:txBody>
      </p:sp>
    </p:spTree>
    <p:extLst>
      <p:ext uri="{BB962C8B-B14F-4D97-AF65-F5344CB8AC3E}">
        <p14:creationId xmlns:p14="http://schemas.microsoft.com/office/powerpoint/2010/main" val="141237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399032"/>
            <a:ext cx="3467100" cy="40690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0" kern="1200" dirty="0">
                <a:effectLst/>
                <a:latin typeface="+mj-lt"/>
                <a:ea typeface="+mj-ea"/>
                <a:cs typeface="+mj-cs"/>
              </a:rPr>
              <a:t>Классовые отношения</a:t>
            </a:r>
            <a:endParaRPr lang="ru-RU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1CA5BE38-05AB-A25F-7EA4-2DB78D72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9D5FBC-F4F2-2668-ECA4-FA34FA42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5788152" y="1527048"/>
            <a:ext cx="5111496" cy="393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ru-RU" sz="2800" b="0" i="0" dirty="0">
                <a:effectLst/>
              </a:rPr>
              <a:t>Класс может быть вовлечен в одно или несколько отношений с другими классами</a:t>
            </a:r>
          </a:p>
        </p:txBody>
      </p:sp>
    </p:spTree>
    <p:extLst>
      <p:ext uri="{BB962C8B-B14F-4D97-AF65-F5344CB8AC3E}">
        <p14:creationId xmlns:p14="http://schemas.microsoft.com/office/powerpoint/2010/main" val="363948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Наследование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7BF9967-C77E-EFBE-13F6-A6215715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5BB1CDE-61A1-598B-2F3A-3AECE19D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825625"/>
            <a:ext cx="453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dirty="0">
                <a:solidFill>
                  <a:srgbClr val="111111"/>
                </a:solidFill>
              </a:rPr>
              <a:t>Э</a:t>
            </a:r>
            <a:r>
              <a:rPr lang="ru-RU" sz="2400" b="0" i="0" dirty="0">
                <a:solidFill>
                  <a:srgbClr val="111111"/>
                </a:solidFill>
                <a:effectLst/>
              </a:rPr>
              <a:t>то схематическое изображение отношения между родительским классом и его наследниками.</a:t>
            </a:r>
            <a:endParaRPr lang="ru-RU" sz="2400" b="0" i="0" dirty="0">
              <a:effectLst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1871495E-5833-E5E8-AED9-5B602A533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32000"/>
          <a:stretch/>
        </p:blipFill>
        <p:spPr bwMode="auto">
          <a:xfrm>
            <a:off x="5955580" y="1690688"/>
            <a:ext cx="5744181" cy="33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91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Ассоциация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5B02C4C-85DE-EB8E-D139-31371B27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759563E-6107-67A3-FBAF-8AADCDE5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990725"/>
            <a:ext cx="4524375" cy="41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dirty="0">
                <a:solidFill>
                  <a:srgbClr val="111111"/>
                </a:solidFill>
              </a:rPr>
              <a:t>Связь классов.</a:t>
            </a:r>
            <a:endParaRPr lang="ru-RU" sz="2400" b="0" i="0" dirty="0">
              <a:effectLst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1461DB4C-3F9E-F30F-6718-AF6619FF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35" y="2242344"/>
            <a:ext cx="562864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8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Реализация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EF0263A-FDDE-0B1B-8A14-3DE59A0B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EBFEEFB-D9C5-F5D5-41FC-FFA23903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825625"/>
            <a:ext cx="4486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b="0" i="0" dirty="0">
                <a:solidFill>
                  <a:srgbClr val="111111"/>
                </a:solidFill>
                <a:effectLst/>
              </a:rPr>
              <a:t>Отношение интерфейса и объектов, реализующих этот интерфейс.</a:t>
            </a:r>
            <a:endParaRPr lang="ru-RU" sz="2400" b="0" i="0" dirty="0">
              <a:effectLst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DB46AEC3-25D6-04F7-3C94-39862F3B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891586"/>
            <a:ext cx="7229782" cy="45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3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D8E6BF8D-A84E-0BD0-E4B0-92536B7084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02" r="16602"/>
          <a:stretch>
            <a:fillRect/>
          </a:stretch>
        </p:blipFill>
        <p:spPr/>
      </p:pic>
      <p:pic>
        <p:nvPicPr>
          <p:cNvPr id="17" name="Рисунок 16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C001AA5-0638-29BF-03FA-0421BC6212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1850" r="21850"/>
          <a:stretch>
            <a:fillRect/>
          </a:stretch>
        </p:blipFill>
        <p:spPr>
          <a:xfrm>
            <a:off x="8399868" y="2565400"/>
            <a:ext cx="3096807" cy="3096807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Ubuntu" panose="020B0504030602030204" pitchFamily="34" charset="0"/>
              </a:rPr>
              <a:t>Проектирование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565400"/>
            <a:ext cx="5910711" cy="2204178"/>
          </a:xfrm>
        </p:spPr>
        <p:txBody>
          <a:bodyPr rtlCol="0">
            <a:normAutofit/>
          </a:bodyPr>
          <a:lstStyle/>
          <a:p>
            <a:pPr rtl="0"/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Процесс составления описания, необходимого для создания в заданных условиях еще не существующего объекта </a:t>
            </a:r>
            <a:b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</a:b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по первичному описанию </a:t>
            </a:r>
            <a:r>
              <a:rPr lang="ru-RU" sz="2000" i="0" dirty="0">
                <a:solidFill>
                  <a:srgbClr val="333333"/>
                </a:solidFill>
                <a:effectLst/>
                <a:latin typeface="+mn-lt"/>
              </a:rPr>
              <a:t>этого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 объекта путем его детализации, дополнения, расчетов и оптимизации.</a:t>
            </a:r>
            <a:endParaRPr lang="ru-RU" sz="2000" dirty="0">
              <a:latin typeface="+mn-lt"/>
            </a:endParaRP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48C33860-0225-9A06-5742-DAE89A6C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A4234845-AC25-F7C2-74DB-5D1A7B25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5EE17AAB-657A-1A91-7C94-A0E0234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Зависимость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2133599"/>
            <a:ext cx="45339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b="0" i="0" dirty="0">
                <a:solidFill>
                  <a:srgbClr val="111111"/>
                </a:solidFill>
                <a:effectLst/>
              </a:rPr>
              <a:t>Объект одного класса может использовать объект другого класса </a:t>
            </a:r>
            <a:br>
              <a:rPr lang="ru-RU" sz="2400" b="0" i="0" dirty="0">
                <a:solidFill>
                  <a:srgbClr val="111111"/>
                </a:solidFill>
                <a:effectLst/>
              </a:rPr>
            </a:br>
            <a:r>
              <a:rPr lang="ru-RU" sz="2400" b="0" i="0" dirty="0">
                <a:solidFill>
                  <a:srgbClr val="111111"/>
                </a:solidFill>
                <a:effectLst/>
              </a:rPr>
              <a:t>в своем методе.</a:t>
            </a:r>
            <a:endParaRPr lang="ru-RU" sz="2400" b="0" i="0" dirty="0">
              <a:effectLst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81F7C6B-B1A6-0745-2925-611E25E2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62" y="1887905"/>
            <a:ext cx="5915659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BAC13ED6-498B-3402-AF09-9070776E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50B00A8-C311-93A9-1469-BB112027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4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Агрегация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2990849"/>
            <a:ext cx="4514850" cy="318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dirty="0">
                <a:solidFill>
                  <a:srgbClr val="111111"/>
                </a:solidFill>
              </a:rPr>
              <a:t>К</a:t>
            </a:r>
            <a:r>
              <a:rPr lang="ru-RU" sz="2400" b="0" i="0" dirty="0">
                <a:solidFill>
                  <a:srgbClr val="111111"/>
                </a:solidFill>
                <a:effectLst/>
              </a:rPr>
              <a:t>огда один класс является частью другого.</a:t>
            </a:r>
            <a:endParaRPr lang="ru-RU" sz="2400" b="0" i="0" dirty="0">
              <a:effectLst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43D7CB9D-51F4-4993-4A75-93ED00D6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36" y="1690688"/>
            <a:ext cx="5692139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72DA2A5-61EA-7256-87CA-44FB5C57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1DB5092-8837-502E-ED60-9D596970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18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dirty="0">
                <a:solidFill>
                  <a:schemeClr val="accent2"/>
                </a:solidFill>
                <a:latin typeface="+mj-lt"/>
              </a:rPr>
              <a:t>Композиция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92416-4275-8CC1-A865-32AB103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0B45-A5F8-4CE4-27A2-18640E10EC31}"/>
              </a:ext>
            </a:extLst>
          </p:cNvPr>
          <p:cNvSpPr txBox="1"/>
          <p:nvPr/>
        </p:nvSpPr>
        <p:spPr>
          <a:xfrm>
            <a:off x="838200" y="1825625"/>
            <a:ext cx="45243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400" b="0" i="0" dirty="0">
                <a:solidFill>
                  <a:srgbClr val="111111"/>
                </a:solidFill>
                <a:effectLst/>
              </a:rPr>
              <a:t>Разновидность агрегации, только в этом случае, классы, являющиеся частью другого класса, уничтожают, когда уничтожается класс-агрегатор.</a:t>
            </a:r>
            <a:br>
              <a:rPr lang="ru-RU" sz="2400" dirty="0"/>
            </a:br>
            <a:br>
              <a:rPr lang="ru-RU" sz="2400" dirty="0"/>
            </a:br>
            <a:r>
              <a:rPr lang="ru-RU" sz="2400" b="0" i="0" dirty="0">
                <a:solidFill>
                  <a:srgbClr val="111111"/>
                </a:solidFill>
                <a:effectLst/>
              </a:rPr>
              <a:t>Например наше тело состоит из органов, но сами по себе они не жизнеспособны.</a:t>
            </a:r>
            <a:endParaRPr lang="ru-RU" sz="2400" b="0" i="0" dirty="0">
              <a:effectLst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4ECE0-C6A9-0B23-8293-C5F21059891E}"/>
              </a:ext>
            </a:extLst>
          </p:cNvPr>
          <p:cNvSpPr/>
          <p:nvPr/>
        </p:nvSpPr>
        <p:spPr>
          <a:xfrm>
            <a:off x="5627077" y="1209822"/>
            <a:ext cx="2011680" cy="1252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A0DCE7E5-AC6E-E4DB-1CFA-96BCB811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870075"/>
            <a:ext cx="6021997" cy="3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108A409-F2D5-17D2-FE5A-0E6C1320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F1F91B-EACF-685A-B8E1-AFC86692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54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Имена</a:t>
            </a:r>
            <a:r>
              <a:rPr lang="ru-RU" dirty="0"/>
              <a:t> </a:t>
            </a:r>
            <a:r>
              <a:rPr lang="ru-RU" sz="4800" b="1" dirty="0">
                <a:solidFill>
                  <a:schemeClr val="accent2"/>
                </a:solidFill>
                <a:latin typeface="+mj-lt"/>
              </a:rPr>
              <a:t>отношений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D73530-C535-A97C-484C-E05F36E1F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6729" y="1911350"/>
            <a:ext cx="4635367" cy="38592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9" name="Slide Number Placeholder 5">
            <a:extLst>
              <a:ext uri="{FF2B5EF4-FFF2-40B4-BE49-F238E27FC236}">
                <a16:creationId xmlns:a16="http://schemas.microsoft.com/office/drawing/2014/main" id="{F3DBD143-3C2F-E53C-EA49-70BA90C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41B666B2-504B-72D1-5B7F-98C0C9D6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38EB60E-ACF9-F0F5-D4F7-5FC88D33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1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9" y="1380744"/>
            <a:ext cx="6124575" cy="251460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b="1" dirty="0">
                <a:solidFill>
                  <a:srgbClr val="FFFFFF"/>
                </a:solidFill>
                <a:latin typeface="+mj-lt"/>
              </a:rPr>
              <a:t>Шаблон проектирования</a:t>
            </a:r>
            <a:endParaRPr lang="ru-RU" b="1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rgbClr val="FFFFFF"/>
                </a:solidFill>
                <a:latin typeface="+mn-lt"/>
              </a:rPr>
              <a:t>или - паттерн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7613904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5300" b="1" dirty="0">
                <a:solidFill>
                  <a:schemeClr val="accent2"/>
                </a:solidFill>
                <a:latin typeface="+mj-lt"/>
              </a:rPr>
              <a:t>Определение паттерна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ru-RU" b="1" dirty="0">
                <a:solidFill>
                  <a:schemeClr val="accent2"/>
                </a:solidFill>
                <a:latin typeface="+mn-lt"/>
              </a:rPr>
              <a:t>Паттерн</a:t>
            </a:r>
            <a:r>
              <a:rPr lang="ru-RU" dirty="0">
                <a:latin typeface="+mn-lt"/>
              </a:rPr>
              <a:t> – повторяющийся элемент в различных сферах жизни.</a:t>
            </a:r>
            <a:br>
              <a:rPr lang="ru-RU" dirty="0">
                <a:latin typeface="+mn-lt"/>
              </a:rPr>
            </a:br>
            <a:br>
              <a:rPr lang="ru-RU" dirty="0">
                <a:latin typeface="+mn-lt"/>
              </a:rPr>
            </a:br>
            <a:r>
              <a:rPr lang="ru-RU" b="1" dirty="0">
                <a:solidFill>
                  <a:schemeClr val="accent2"/>
                </a:solidFill>
                <a:latin typeface="+mn-lt"/>
              </a:rPr>
              <a:t>Паттерн</a:t>
            </a:r>
            <a:r>
              <a:rPr lang="ru-RU" dirty="0">
                <a:latin typeface="+mn-lt"/>
              </a:rPr>
              <a:t>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ru-RU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психология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) </a:t>
            </a:r>
            <a:r>
              <a:rPr lang="ru-RU" dirty="0">
                <a:latin typeface="+mn-lt"/>
              </a:rPr>
              <a:t>– набор стереотипных поведенческих реакций или последовательности действий.</a:t>
            </a:r>
            <a:br>
              <a:rPr lang="ru-RU" dirty="0">
                <a:latin typeface="+mn-lt"/>
              </a:rPr>
            </a:br>
            <a:br>
              <a:rPr lang="ru-RU" dirty="0">
                <a:latin typeface="+mn-lt"/>
              </a:rPr>
            </a:br>
            <a:r>
              <a:rPr lang="ru-RU" b="1" dirty="0">
                <a:solidFill>
                  <a:schemeClr val="accent2"/>
                </a:solidFill>
                <a:latin typeface="+mn-lt"/>
              </a:rPr>
              <a:t>Паттерн</a:t>
            </a:r>
            <a:r>
              <a:rPr lang="ru-RU" dirty="0">
                <a:latin typeface="+mn-lt"/>
              </a:rPr>
              <a:t>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ru-RU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информатика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) </a:t>
            </a:r>
            <a:r>
              <a:rPr lang="ru-RU" dirty="0">
                <a:latin typeface="+mn-lt"/>
              </a:rPr>
              <a:t>– эффективный способ решения характерных задач проектирования.</a:t>
            </a:r>
          </a:p>
          <a:p>
            <a:pPr rtl="0"/>
            <a:endParaRPr lang="ru-RU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1BEDD4C4-417C-9474-946B-9DEC6DD6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4059050B-6700-5D8D-291B-CBFBEDBA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094A1-B4B0-BFE1-56CE-9A6BB792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Рисунок 9" descr="Изображение выглядит как человек, стол, внутренни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B1802F92-35B6-99CC-2F55-419C4A7A18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02" r="16602"/>
          <a:stretch>
            <a:fillRect/>
          </a:stretch>
        </p:blipFill>
        <p:spPr>
          <a:xfrm>
            <a:off x="8878677" y="1691004"/>
            <a:ext cx="2207046" cy="2204178"/>
          </a:xfrm>
        </p:spPr>
      </p:pic>
      <p:pic>
        <p:nvPicPr>
          <p:cNvPr id="16" name="Рисунок 15" descr="Изображение выглядит как письменная принадлежность, канцелярские товары, маленький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A8BAC1FC-51EB-CCFE-624E-C8F69A9FA6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50" r="16650"/>
          <a:stretch>
            <a:fillRect/>
          </a:stretch>
        </p:blipFill>
        <p:spPr>
          <a:xfrm>
            <a:off x="9704793" y="3081362"/>
            <a:ext cx="3096807" cy="3096807"/>
          </a:xfrm>
        </p:spPr>
      </p:pic>
    </p:spTree>
    <p:extLst>
      <p:ext uri="{BB962C8B-B14F-4D97-AF65-F5344CB8AC3E}">
        <p14:creationId xmlns:p14="http://schemas.microsoft.com/office/powerpoint/2010/main" val="150390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7490079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5300" b="1" dirty="0">
                <a:solidFill>
                  <a:schemeClr val="accent2"/>
                </a:solidFill>
                <a:latin typeface="+mj-lt"/>
              </a:rPr>
              <a:t>Определение</a:t>
            </a:r>
            <a:r>
              <a:rPr lang="ru-RU" sz="48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ru-RU" sz="5300" b="1" dirty="0">
                <a:solidFill>
                  <a:schemeClr val="accent2"/>
                </a:solidFill>
                <a:latin typeface="+mj-lt"/>
              </a:rPr>
              <a:t>паттерна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2038349"/>
            <a:ext cx="6842379" cy="4139819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ru-RU" b="1" dirty="0">
                <a:latin typeface="+mn-lt"/>
              </a:rPr>
              <a:t>Паттерн</a:t>
            </a:r>
            <a:r>
              <a:rPr lang="ru-RU" dirty="0">
                <a:latin typeface="+mn-lt"/>
              </a:rPr>
              <a:t> – повторимая архитектурная конструкция, представляющая собой решение проблемы проектирования в рамках некоторого часто возникающего контекста.</a:t>
            </a:r>
          </a:p>
          <a:p>
            <a:pPr rtl="0"/>
            <a:endParaRPr lang="ru-RU" sz="1200" dirty="0">
              <a:latin typeface="+mn-lt"/>
            </a:endParaRPr>
          </a:p>
          <a:p>
            <a:pPr rtl="0">
              <a:lnSpc>
                <a:spcPct val="100000"/>
              </a:lnSpc>
            </a:pPr>
            <a:r>
              <a:rPr lang="ru-RU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Паттерн описывает задачу, которая часто возникает в работе, а также способ её решения. </a:t>
            </a:r>
            <a:br>
              <a:rPr lang="ru-RU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ru-RU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Данное решение можно потом использовать много раз и не изобретать ничего заново.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7069556F-39C8-9800-F23C-A80899EE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26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18256F81-EDFA-040A-4047-CB3185B2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E9DD2-4673-1FCC-29B1-90318B03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Рисунок 11" descr="Изображение выглядит как человек, стол, внутренни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454EAB50-DC9A-D4F0-EC5C-2E1EF49409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02" r="16602"/>
          <a:stretch>
            <a:fillRect/>
          </a:stretch>
        </p:blipFill>
        <p:spPr>
          <a:xfrm>
            <a:off x="8878677" y="1691004"/>
            <a:ext cx="2207046" cy="2204178"/>
          </a:xfrm>
        </p:spPr>
      </p:pic>
      <p:pic>
        <p:nvPicPr>
          <p:cNvPr id="14" name="Рисунок 13" descr="Изображение выглядит как письменная принадлежность, канцелярские товары, маленький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D2DDD7CE-76A6-0633-CEC2-3A195BC426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50" r="16650"/>
          <a:stretch>
            <a:fillRect/>
          </a:stretch>
        </p:blipFill>
        <p:spPr>
          <a:xfrm>
            <a:off x="9704793" y="3081362"/>
            <a:ext cx="3096807" cy="3096807"/>
          </a:xfrm>
        </p:spPr>
      </p:pic>
    </p:spTree>
    <p:extLst>
      <p:ext uri="{BB962C8B-B14F-4D97-AF65-F5344CB8AC3E}">
        <p14:creationId xmlns:p14="http://schemas.microsoft.com/office/powerpoint/2010/main" val="358655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7271004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5300" b="1" dirty="0">
                <a:solidFill>
                  <a:schemeClr val="accent2"/>
                </a:solidFill>
                <a:latin typeface="+mj-lt"/>
              </a:rPr>
              <a:t>Паттерн</a:t>
            </a:r>
            <a:r>
              <a:rPr lang="ru-RU" dirty="0"/>
              <a:t>  </a:t>
            </a:r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и</a:t>
            </a:r>
            <a:r>
              <a:rPr lang="ru-RU" dirty="0"/>
              <a:t>  </a:t>
            </a:r>
            <a:r>
              <a:rPr lang="ru-RU" sz="5300" b="1" dirty="0">
                <a:solidFill>
                  <a:schemeClr val="accent2"/>
                </a:solidFill>
                <a:latin typeface="+mj-lt"/>
              </a:rPr>
              <a:t>архитектура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6787896" cy="4352544"/>
          </a:xfrm>
        </p:spPr>
        <p:txBody>
          <a:bodyPr rtlCol="0">
            <a:normAutofit fontScale="85000" lnSpcReduction="10000"/>
          </a:bodyPr>
          <a:lstStyle/>
          <a:p>
            <a:pPr algn="l"/>
            <a:r>
              <a:rPr lang="ru-RU" b="1" dirty="0">
                <a:solidFill>
                  <a:schemeClr val="accent2"/>
                </a:solidFill>
                <a:effectLst/>
                <a:latin typeface="Montserrat" pitchFamily="2" charset="-52"/>
              </a:rPr>
              <a:t>Архитектура приложения 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— это логическая структура, описывающая отдельные компоненты, их свойства и связи в виде единой системы.</a:t>
            </a:r>
          </a:p>
          <a:p>
            <a:pPr rtl="0"/>
            <a:endParaRPr lang="ru-RU" dirty="0">
              <a:latin typeface="Montserrat" pitchFamily="2" charset="-52"/>
            </a:endParaRPr>
          </a:p>
          <a:p>
            <a:pPr rtl="0"/>
            <a:r>
              <a:rPr lang="ru-RU" b="1" dirty="0">
                <a:solidFill>
                  <a:schemeClr val="accent2"/>
                </a:solidFill>
                <a:effectLst/>
                <a:latin typeface="Montserrat" pitchFamily="2" charset="-52"/>
              </a:rPr>
              <a:t>Паттерны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 — это описания схем детализации отдельных подсистем приложения и взаимосвязей между ними.</a:t>
            </a:r>
          </a:p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Montserrat" pitchFamily="2" charset="-52"/>
              </a:rPr>
              <a:t>При этом 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паттерны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Montserrat" pitchFamily="2" charset="-52"/>
              </a:rPr>
              <a:t>не являются 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частью программы,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Montserrat" pitchFamily="2" charset="-52"/>
              </a:rPr>
              <a:t>не влияют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 прямо на ее структуру и </a:t>
            </a:r>
            <a:r>
              <a:rPr lang="ru-RU" b="0" i="0" u="sng" dirty="0">
                <a:solidFill>
                  <a:srgbClr val="000000"/>
                </a:solidFill>
                <a:effectLst/>
                <a:latin typeface="Montserrat" pitchFamily="2" charset="-52"/>
              </a:rPr>
              <a:t>сохраняют</a:t>
            </a:r>
            <a:r>
              <a:rPr lang="ru-RU" b="0" i="0" dirty="0">
                <a:solidFill>
                  <a:srgbClr val="000000"/>
                </a:solidFill>
                <a:effectLst/>
                <a:latin typeface="Montserrat" pitchFamily="2" charset="-52"/>
              </a:rPr>
              <a:t> полную независимость от языка программирования конкретной системы</a:t>
            </a: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ru-RU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FF8DDFED-CEE5-AA5E-C361-7A173195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BD867E00-B50A-1215-1C52-BD6D1696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3156D-1ECF-98C5-1B10-DCC2B63F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77659E-6BF6-8C59-47F8-63127D22B1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50" r="16650"/>
          <a:stretch>
            <a:fillRect/>
          </a:stretch>
        </p:blipFill>
        <p:spPr>
          <a:xfrm>
            <a:off x="9154942" y="3081362"/>
            <a:ext cx="3096807" cy="3096807"/>
          </a:xfrm>
        </p:spPr>
      </p:pic>
      <p:pic>
        <p:nvPicPr>
          <p:cNvPr id="16" name="Рисунок 15" descr="Изображение выглядит как текст, внутренний, человек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EC8CA228-A990-47AF-03A2-2EEDF07C46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6602" r="16602"/>
          <a:stretch>
            <a:fillRect/>
          </a:stretch>
        </p:blipFill>
        <p:spPr>
          <a:xfrm>
            <a:off x="8343900" y="1691004"/>
            <a:ext cx="2207046" cy="2204178"/>
          </a:xfrm>
        </p:spPr>
      </p:pic>
    </p:spTree>
    <p:extLst>
      <p:ext uri="{BB962C8B-B14F-4D97-AF65-F5344CB8AC3E}">
        <p14:creationId xmlns:p14="http://schemas.microsoft.com/office/powerpoint/2010/main" val="216425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Основные элементы паттерна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1" y="2153444"/>
            <a:ext cx="3291840" cy="823912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accent2"/>
                </a:solidFill>
                <a:latin typeface="+mn-lt"/>
              </a:rPr>
              <a:t>Имя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3" y="3445669"/>
            <a:ext cx="2465704" cy="1695450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1800" dirty="0">
                <a:latin typeface="+mn-lt"/>
              </a:rPr>
              <a:t>Описывает проблему проектирования, </a:t>
            </a:r>
            <a:br>
              <a:rPr lang="ru-RU" sz="1800" dirty="0">
                <a:latin typeface="+mn-lt"/>
              </a:rPr>
            </a:br>
            <a:r>
              <a:rPr lang="ru-RU" sz="1800" dirty="0">
                <a:latin typeface="+mn-lt"/>
              </a:rPr>
              <a:t>её решения </a:t>
            </a:r>
            <a:br>
              <a:rPr lang="ru-RU" sz="1800" dirty="0">
                <a:latin typeface="+mn-lt"/>
              </a:rPr>
            </a:br>
            <a:r>
              <a:rPr lang="ru-RU" sz="1800" dirty="0">
                <a:latin typeface="+mn-lt"/>
              </a:rPr>
              <a:t>и последствия.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31453" y="2153444"/>
            <a:ext cx="3291840" cy="823912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accent2"/>
                </a:solidFill>
                <a:latin typeface="+mn-lt"/>
              </a:rPr>
              <a:t>Задача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31453" y="3445668"/>
            <a:ext cx="2366708" cy="321627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800" dirty="0">
                <a:latin typeface="+mn-lt"/>
              </a:rPr>
              <a:t>Описание того, когда следует применять паттерн.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6613" y="2153444"/>
            <a:ext cx="3291840" cy="823912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accent2"/>
                </a:solidFill>
                <a:latin typeface="+mn-lt"/>
              </a:rPr>
              <a:t>Решение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16613" y="3432714"/>
            <a:ext cx="2366708" cy="321627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800" dirty="0">
                <a:latin typeface="+mn-lt"/>
              </a:rPr>
              <a:t>Описание элементов дизайна, отношений между ними, функций каждого элемента.</a:t>
            </a:r>
            <a:endParaRPr lang="ru-RU" sz="900" dirty="0">
              <a:latin typeface="+mn-lt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4775C105-9EB0-80B3-2E60-B37A1CB47421}"/>
              </a:ext>
            </a:extLst>
          </p:cNvPr>
          <p:cNvSpPr txBox="1">
            <a:spLocks/>
          </p:cNvSpPr>
          <p:nvPr/>
        </p:nvSpPr>
        <p:spPr>
          <a:xfrm>
            <a:off x="8707121" y="2146967"/>
            <a:ext cx="32918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  <a:latin typeface="+mn-lt"/>
              </a:rPr>
              <a:t>Результаты</a:t>
            </a:r>
          </a:p>
        </p:txBody>
      </p:sp>
      <p:sp>
        <p:nvSpPr>
          <p:cNvPr id="13" name="Объект 7">
            <a:extLst>
              <a:ext uri="{FF2B5EF4-FFF2-40B4-BE49-F238E27FC236}">
                <a16:creationId xmlns:a16="http://schemas.microsoft.com/office/drawing/2014/main" id="{FE48EA7D-FDB3-B816-DD0F-13BEB56F5D75}"/>
              </a:ext>
            </a:extLst>
          </p:cNvPr>
          <p:cNvSpPr txBox="1">
            <a:spLocks/>
          </p:cNvSpPr>
          <p:nvPr/>
        </p:nvSpPr>
        <p:spPr>
          <a:xfrm>
            <a:off x="8707121" y="3432714"/>
            <a:ext cx="2267712" cy="321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latin typeface="+mn-lt"/>
              </a:rPr>
              <a:t>Следствия применения паттерна и разного рода компромиссы.</a:t>
            </a: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6395868-90E6-DF77-CD9B-F91935C9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12A83B33-454F-3878-FB82-0DB3BDCF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7D69DFF-9D28-A802-6B46-60F89CAC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Какие бывают паттерны</a:t>
            </a:r>
          </a:p>
        </p:txBody>
      </p:sp>
      <p:graphicFrame>
        <p:nvGraphicFramePr>
          <p:cNvPr id="34" name="Текст 2">
            <a:extLst>
              <a:ext uri="{FF2B5EF4-FFF2-40B4-BE49-F238E27FC236}">
                <a16:creationId xmlns:a16="http://schemas.microsoft.com/office/drawing/2014/main" id="{E9EC1BA2-B90A-3D85-BFD6-408D3905D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264800"/>
              </p:ext>
            </p:extLst>
          </p:nvPr>
        </p:nvGraphicFramePr>
        <p:xfrm>
          <a:off x="838200" y="1911096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07CF7BC3-9F0A-1876-0D8A-ACE44E54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29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3D66FDE-F590-3AA5-19C9-1BFFF60D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62403F6-2C6F-C309-0C37-7DB4ABBF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1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>
                <a:solidFill>
                  <a:srgbClr val="FFFFFF"/>
                </a:solidFill>
                <a:latin typeface="+mj-lt"/>
              </a:rPr>
              <a:t>UML</a:t>
            </a:r>
            <a:endParaRPr lang="ru-RU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rgbClr val="FFFFFF"/>
                </a:solidFill>
                <a:latin typeface="+mn-lt"/>
              </a:rPr>
              <a:t>Диаграммы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79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Порождающие паттерны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690688"/>
            <a:ext cx="6067426" cy="739775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latin typeface="+mn-lt"/>
              </a:rPr>
              <a:t>Описывают создание объекта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или группы связанных объектов. 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CAB6D150-B869-E302-713D-88C659396BB6}"/>
              </a:ext>
            </a:extLst>
          </p:cNvPr>
          <p:cNvSpPr txBox="1">
            <a:spLocks/>
          </p:cNvSpPr>
          <p:nvPr/>
        </p:nvSpPr>
        <p:spPr>
          <a:xfrm>
            <a:off x="1253330" y="3005137"/>
            <a:ext cx="6271419" cy="348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2000" dirty="0"/>
              <a:t> </a:t>
            </a:r>
            <a:r>
              <a:rPr lang="ru-RU" sz="2000" dirty="0">
                <a:latin typeface="+mn-lt"/>
              </a:rPr>
              <a:t>Простая фабрика </a:t>
            </a:r>
            <a:r>
              <a:rPr lang="ru-R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Simple Factory)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 Фабричный метод</a:t>
            </a:r>
            <a:r>
              <a:rPr lang="en-US" sz="20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(Factory Method)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 Абстрактная фабрика</a:t>
            </a:r>
            <a:r>
              <a:rPr lang="en-US" sz="20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(Abstract Factory)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 Строитель</a:t>
            </a:r>
            <a:r>
              <a:rPr lang="en-US" sz="20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(Builder)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 Прототип</a:t>
            </a:r>
            <a:r>
              <a:rPr lang="en-US" sz="20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(Prototype)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 Одиночка</a:t>
            </a:r>
            <a:r>
              <a:rPr lang="en-US" sz="20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(Singleton)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sz="2200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94F8C927-32A6-D081-5F28-8E79AD7A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C7F2677-2224-BB37-B3DE-E0B6028F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CA13E36-16C2-22AB-F940-B83E0B4F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593FD8AF-7E1E-1C01-3AC9-4798594B26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5580093"/>
              </p:ext>
            </p:extLst>
          </p:nvPr>
        </p:nvGraphicFramePr>
        <p:xfrm>
          <a:off x="6821234" y="2312092"/>
          <a:ext cx="4818316" cy="3383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1892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Структурные паттерны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690688"/>
            <a:ext cx="6372226" cy="739775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2400" dirty="0">
                <a:latin typeface="+mn-lt"/>
              </a:rPr>
              <a:t>Компоновка объектов – как сущности могут использовать друг друга.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CAB6D150-B869-E302-713D-88C659396BB6}"/>
              </a:ext>
            </a:extLst>
          </p:cNvPr>
          <p:cNvSpPr txBox="1">
            <a:spLocks/>
          </p:cNvSpPr>
          <p:nvPr/>
        </p:nvSpPr>
        <p:spPr>
          <a:xfrm>
            <a:off x="1253331" y="3005137"/>
            <a:ext cx="4909344" cy="348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Адаптер </a:t>
            </a:r>
            <a:r>
              <a:rPr lang="ru-R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Adapter)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Мост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(Bridge)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Компоновщик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(Composite)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Декоратор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(Decorator)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Фасад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(Facade)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Приспособленец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(Flyweight)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Заместитель</a:t>
            </a:r>
            <a:r>
              <a:rPr lang="en-US" sz="2200" dirty="0">
                <a:latin typeface="+mn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(Proxy)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sz="2200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3044E695-06F2-546E-E80C-0CEE60CD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0C4C4E93-CD4E-36B8-B48F-095770CC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DA09266-0298-B7E2-1CE1-CE3B7C8D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Рисунок 10" descr="Изображение выглядит как спорт, доска, строительный материал, цемент">
            <a:extLst>
              <a:ext uri="{FF2B5EF4-FFF2-40B4-BE49-F238E27FC236}">
                <a16:creationId xmlns:a16="http://schemas.microsoft.com/office/drawing/2014/main" id="{7BEF189C-FA29-D518-E346-48726CB9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56" y="2228850"/>
            <a:ext cx="3852863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Поведенческие паттерны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8" y="1619250"/>
            <a:ext cx="7048501" cy="1157287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2000" dirty="0">
                <a:latin typeface="+mn-lt"/>
              </a:rPr>
              <a:t>Связаны с присвоением обязанностей объектам.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2000" dirty="0">
                <a:latin typeface="+mn-lt"/>
              </a:rPr>
              <a:t>Описывают структуру и очерчивают шаблоны передачи данных, обеспечивают взаимодействия.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CAB6D150-B869-E302-713D-88C659396BB6}"/>
              </a:ext>
            </a:extLst>
          </p:cNvPr>
          <p:cNvSpPr txBox="1">
            <a:spLocks/>
          </p:cNvSpPr>
          <p:nvPr/>
        </p:nvSpPr>
        <p:spPr>
          <a:xfrm>
            <a:off x="1253331" y="3005138"/>
            <a:ext cx="6414294" cy="3138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Цепочка обязанностей </a:t>
            </a:r>
            <a:r>
              <a:rPr lang="ru-RU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Chain of Responsibility)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Команда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(Command)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Итератор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(Iterator)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Посредник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(Mediator)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Хранитель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(Memento)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Наблюдатель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(Observer)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Посетитель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(Visitor)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Стратегия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(Strategy)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Состояние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(State)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200" dirty="0">
                <a:latin typeface="+mn-lt"/>
              </a:rPr>
              <a:t>Шаблонный метод</a:t>
            </a:r>
            <a:r>
              <a:rPr lang="en-US" sz="2200" dirty="0">
                <a:latin typeface="+mn-lt"/>
              </a:rPr>
              <a:t> </a:t>
            </a:r>
            <a:r>
              <a:rPr lang="en-US" sz="1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(Template Method)</a:t>
            </a:r>
            <a:endParaRPr lang="ru-RU" sz="19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sz="2200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99CA31B1-E40B-01D2-9592-DA2436C5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339E01ED-99AF-D9CB-1C48-CEAA10C9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356FAFF-365D-9F09-D67D-D9E52AD0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2CFC3D-C9BE-4410-F381-6F4CC3AE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52" y="2776537"/>
            <a:ext cx="3233823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7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 fontScale="90000"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Фабричный метод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(Factory Method)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447924"/>
            <a:ext cx="5181600" cy="296227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000" dirty="0">
                <a:latin typeface="+mn-lt"/>
              </a:rPr>
              <a:t>Способ делегирования логики создания объектов дочерним классам.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5FD552-CF5E-A7E1-C02C-02772EE6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5793"/>
            <a:ext cx="5181600" cy="3264407"/>
          </a:xfrm>
          <a:prstGeom prst="rect">
            <a:avLst/>
          </a:prstGeom>
          <a:noFill/>
        </p:spPr>
      </p:pic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1DFB9CCA-778E-4F54-7C06-0DECB5E6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10AC9A12-5BFC-D33C-6249-AD455221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DC8EF-ACC3-D202-DD7E-099C974D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Строитель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(Builder)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85999"/>
            <a:ext cx="3038475" cy="389096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000" dirty="0">
                <a:latin typeface="+mn-lt"/>
              </a:rPr>
              <a:t>Позволяет создавать разные свойства объекта, избегая загрязнения конструктора.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127F49-DE5D-7877-6136-74246723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04" y="1897063"/>
            <a:ext cx="6967196" cy="3727450"/>
          </a:xfrm>
          <a:prstGeom prst="rect">
            <a:avLst/>
          </a:prstGeom>
          <a:noFill/>
        </p:spPr>
      </p:pic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1DFB6CC6-7AE2-475E-FBF8-1BE77526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08F379D9-059A-8F1D-907F-310DFD59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084C7-AB2C-28E1-5DEA-E37B174F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66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17725"/>
            <a:ext cx="2389187" cy="3811588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+mn-lt"/>
              </a:rPr>
              <a:t>Позволяет помещать несовместимый объект в обёртку, чтобы он оказался совместимым с другим классом.</a:t>
            </a:r>
          </a:p>
          <a:p>
            <a:pPr rtl="0"/>
            <a:endParaRPr lang="ru-RU" b="1" dirty="0"/>
          </a:p>
          <a:p>
            <a:pPr rtl="0"/>
            <a:endParaRPr lang="ru-RU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DC3E73-766E-65A1-6337-7EB6FC40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2875" y="2141746"/>
            <a:ext cx="7516812" cy="25745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904EB4B7-46CB-8DC7-F0F8-1D01EC13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47307FC-A158-3E03-1085-4E1439A3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B05D5-65E9-74E1-4F54-4A332755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BE7D5531-E67D-1CC4-61F7-C8F6C9BA3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Адаптер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(Adapter)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75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>
            <a:extLst>
              <a:ext uri="{FF2B5EF4-FFF2-40B4-BE49-F238E27FC236}">
                <a16:creationId xmlns:a16="http://schemas.microsoft.com/office/drawing/2014/main" id="{3CA7B358-3F81-6767-6C15-8F7083C2A754}"/>
              </a:ext>
            </a:extLst>
          </p:cNvPr>
          <p:cNvSpPr txBox="1">
            <a:spLocks/>
          </p:cNvSpPr>
          <p:nvPr/>
        </p:nvSpPr>
        <p:spPr>
          <a:xfrm>
            <a:off x="838998" y="1845946"/>
            <a:ext cx="4042125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n-lt"/>
              </a:rPr>
              <a:t>Предоставляет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упрощённый интерфейс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для сложной подсистемы.</a:t>
            </a:r>
          </a:p>
          <a:p>
            <a:endParaRPr lang="ru-RU" b="1" dirty="0"/>
          </a:p>
          <a:p>
            <a:endParaRPr lang="ru-RU" b="1" dirty="0"/>
          </a:p>
        </p:txBody>
      </p:sp>
      <p:grpSp>
        <p:nvGrpSpPr>
          <p:cNvPr id="10" name="Group 23">
            <a:extLst>
              <a:ext uri="{FF2B5EF4-FFF2-40B4-BE49-F238E27FC236}">
                <a16:creationId xmlns:a16="http://schemas.microsoft.com/office/drawing/2014/main" id="{C71B5083-DE45-8F2B-B143-CA9B3A678AE7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802702"/>
            <a:ext cx="5398810" cy="4398390"/>
            <a:chOff x="1473" y="844"/>
            <a:chExt cx="3856" cy="299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947CF8E-68F9-651B-3151-24656F1ED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844"/>
              <a:ext cx="1360" cy="3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ru-RU" sz="1600" dirty="0"/>
                <a:t>«</a:t>
              </a:r>
              <a:r>
                <a:rPr lang="en-US" altLang="ru-RU" sz="1600" dirty="0"/>
                <a:t>Interface</a:t>
              </a:r>
              <a:r>
                <a:rPr lang="ru-RU" altLang="ru-RU" sz="1600" dirty="0"/>
                <a:t>»</a:t>
              </a:r>
              <a:endParaRPr lang="en-US" altLang="ru-RU" sz="1600" dirty="0"/>
            </a:p>
            <a:p>
              <a:pPr algn="ctr"/>
              <a:r>
                <a:rPr lang="en-US" altLang="ru-RU" sz="1600" dirty="0"/>
                <a:t>I</a:t>
              </a:r>
              <a:r>
                <a:rPr lang="ru-RU" altLang="ru-RU" sz="1600" dirty="0"/>
                <a:t>Адрес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4A748B7-9EB5-213D-E5D2-BEB25577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207"/>
              <a:ext cx="1360" cy="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FB3F258-2B25-686F-2DBD-1238D67A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297"/>
              <a:ext cx="1361" cy="108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ЗадатьУлицу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ЗадатьКорпус</a:t>
              </a:r>
              <a:r>
                <a:rPr lang="ru-RU" altLang="ru-RU" sz="1200" dirty="0"/>
                <a:t>() 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ЗадатьДом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ЗадатьКвартиру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ПрочитатьУлицу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ПрочитатьКорпус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ПрочитатьДом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ПрочитатьКвартиру</a:t>
              </a:r>
              <a:r>
                <a:rPr lang="ru-RU" altLang="ru-RU" sz="1200" dirty="0"/>
                <a:t>()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DD9CC73-60D3-3C3F-3C87-C52DCCDC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844"/>
              <a:ext cx="1360" cy="3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ru-RU" sz="1600" dirty="0"/>
                <a:t>«</a:t>
              </a:r>
              <a:r>
                <a:rPr lang="en-US" altLang="ru-RU" sz="1600" dirty="0"/>
                <a:t>Interface</a:t>
              </a:r>
              <a:r>
                <a:rPr lang="ru-RU" altLang="ru-RU" sz="1600" dirty="0"/>
                <a:t>»</a:t>
              </a:r>
              <a:endParaRPr lang="en-US" altLang="ru-RU" sz="1600" dirty="0"/>
            </a:p>
            <a:p>
              <a:pPr algn="ctr"/>
              <a:r>
                <a:rPr lang="en-US" altLang="ru-RU" sz="1600" dirty="0"/>
                <a:t>I</a:t>
              </a:r>
              <a:r>
                <a:rPr lang="ru-RU" altLang="ru-RU" sz="1600" dirty="0"/>
                <a:t>Фасад</a:t>
              </a: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30AE5A0A-93EA-5BAA-5710-FA9368E64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1207"/>
              <a:ext cx="1360" cy="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6430A926-8C98-FDF3-40A9-5C991A494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1297"/>
              <a:ext cx="1361" cy="3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ЗадатьАдрес</a:t>
              </a:r>
              <a:r>
                <a:rPr lang="ru-RU" altLang="ru-RU" sz="1200" dirty="0"/>
                <a:t>()</a:t>
              </a:r>
            </a:p>
            <a:p>
              <a:r>
                <a:rPr lang="ru-RU" altLang="ru-RU" sz="1200" dirty="0"/>
                <a:t>+ </a:t>
              </a:r>
              <a:r>
                <a:rPr lang="ru-RU" altLang="ru-RU" sz="1200" dirty="0" err="1"/>
                <a:t>ПрочитатьАдрес</a:t>
              </a:r>
              <a:r>
                <a:rPr lang="ru-RU" altLang="ru-RU" sz="1200" dirty="0"/>
                <a:t>()</a:t>
              </a: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D83C62F-677A-56DE-38F4-8609B1486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840"/>
              <a:ext cx="1360" cy="3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ru-RU"/>
                <a:t>Адрес</a:t>
              </a: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3EDD5F4E-A1A9-962C-3ED2-53454665B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3748"/>
              <a:ext cx="1360" cy="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D6046E3-EF75-6BEC-8DB7-F540C84F7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3203"/>
              <a:ext cx="1361" cy="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ru-RU" altLang="ru-RU" sz="1200" dirty="0"/>
                <a:t>- Улица</a:t>
              </a:r>
              <a:r>
                <a:rPr lang="en-US" altLang="ru-RU" sz="1200" dirty="0"/>
                <a:t>: String</a:t>
              </a:r>
              <a:endParaRPr lang="ru-RU" altLang="ru-RU" sz="1200" dirty="0"/>
            </a:p>
            <a:p>
              <a:r>
                <a:rPr lang="ru-RU" altLang="ru-RU" sz="1200" dirty="0"/>
                <a:t>- Корпус</a:t>
              </a:r>
              <a:r>
                <a:rPr lang="en-US" altLang="ru-RU" sz="1200" dirty="0"/>
                <a:t>: Integer</a:t>
              </a:r>
              <a:endParaRPr lang="ru-RU" altLang="ru-RU" sz="1200" dirty="0"/>
            </a:p>
            <a:p>
              <a:r>
                <a:rPr lang="ru-RU" altLang="ru-RU" sz="1200" dirty="0"/>
                <a:t>- Дом</a:t>
              </a:r>
              <a:r>
                <a:rPr lang="en-US" altLang="ru-RU" sz="1200" dirty="0"/>
                <a:t>: Integer</a:t>
              </a:r>
              <a:endParaRPr lang="ru-RU" altLang="ru-RU" sz="1200" dirty="0"/>
            </a:p>
            <a:p>
              <a:r>
                <a:rPr lang="ru-RU" altLang="ru-RU" sz="1200" dirty="0"/>
                <a:t>- Квартира</a:t>
              </a:r>
              <a:r>
                <a:rPr lang="en-US" altLang="ru-RU" sz="1200" dirty="0"/>
                <a:t>: Integer</a:t>
              </a:r>
              <a:endParaRPr lang="ru-RU" altLang="ru-RU" sz="1200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7E588FAE-4D6B-6474-9B10-0396FBE6A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2840"/>
              <a:ext cx="1360" cy="3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altLang="ru-RU"/>
                <a:t>Фасад</a:t>
              </a: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C856813A-1D5D-41CA-FBC3-91F2A797D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29"/>
              <a:ext cx="1360" cy="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4AA43774-D0CD-58EC-9D81-9B885516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203"/>
              <a:ext cx="1361" cy="22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ru-RU" altLang="ru-RU" sz="1400"/>
                <a:t>+ Адрес</a:t>
              </a:r>
              <a:r>
                <a:rPr lang="en-US" altLang="ru-RU" sz="1400"/>
                <a:t>: String</a:t>
              </a:r>
              <a:endParaRPr lang="ru-RU" altLang="ru-RU" sz="1400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943AEDA2-FD71-CCBA-5F43-C38D5F51F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980"/>
              <a:ext cx="11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82139A6F-653D-4297-0F78-9F0475247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386"/>
              <a:ext cx="181" cy="182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4606724C-B0C5-C9CE-5477-15FAB8845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660"/>
              <a:ext cx="181" cy="182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B5D276CE-484F-FE39-AF64-C29ACC8DC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2568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7889A97A-5F46-9E5C-8562-D7D2D5A2B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" y="1842"/>
              <a:ext cx="0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28" name="Номер слайда 6">
            <a:extLst>
              <a:ext uri="{FF2B5EF4-FFF2-40B4-BE49-F238E27FC236}">
                <a16:creationId xmlns:a16="http://schemas.microsoft.com/office/drawing/2014/main" id="{B8C90B69-972D-EFA8-ACC0-023B59DF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36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23609DC9-ED54-C1E7-B301-A89F8204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E2E6CB01-8E7A-8E6C-8F43-3FA4ED62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3E4973-77D8-C0CC-B11C-32BE3BCF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Фасад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(Facade)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988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07C2EE73-7C5F-DC8B-DF98-1CF734C336EE}"/>
              </a:ext>
            </a:extLst>
          </p:cNvPr>
          <p:cNvSpPr txBox="1">
            <a:spLocks/>
          </p:cNvSpPr>
          <p:nvPr/>
        </p:nvSpPr>
        <p:spPr>
          <a:xfrm>
            <a:off x="838200" y="2266951"/>
            <a:ext cx="3816096" cy="391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n-lt"/>
              </a:rPr>
              <a:t>Позволяет создавать цепочки объектов.</a:t>
            </a:r>
            <a:endParaRPr lang="ru-RU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B708D16-E73A-4BF0-1229-BA622A8FA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2382838"/>
            <a:ext cx="1366837" cy="48736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Клиент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50DBBC2-6A6C-5FD6-7757-713F2A6CF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2870200"/>
            <a:ext cx="1366837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B320CD22-A7FF-D70D-1D52-8CD080DAB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3086100"/>
            <a:ext cx="1366837" cy="231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 altLang="ru-RU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70F03767-A384-18FA-5941-C4F4FDDA7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2382838"/>
            <a:ext cx="2519363" cy="48736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Обработчик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03A95B87-8555-192B-83DC-F0FDB6F25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2870200"/>
            <a:ext cx="2519363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0C106A-1119-DAD7-C231-C60AF1AE7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3086100"/>
            <a:ext cx="2519363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ОбработатьЗапрос()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02D781C-AB8A-97FF-EBC3-76245DA67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4398963"/>
            <a:ext cx="2519362" cy="719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Конкретный Обработчик 1</a:t>
            </a: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9FDF29AB-BCB8-0AD3-66CE-6372B800D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118100"/>
            <a:ext cx="2519362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E0A89D12-70E5-71F5-88D7-28828E01D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334000"/>
            <a:ext cx="2519362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ОбработатьЗапрос()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07222F4B-49CC-87E6-9EED-D90EF2EC2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438" y="4398963"/>
            <a:ext cx="2519362" cy="719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Конкретный Обработчик 2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E11AB2C-CE93-CB8F-EB22-D02F4009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438" y="5118100"/>
            <a:ext cx="2519362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4A6B5205-0781-64E0-3F69-73939AAFD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438" y="5334000"/>
            <a:ext cx="2519362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ОбработатьЗапрос()</a:t>
            </a:r>
          </a:p>
        </p:txBody>
      </p:sp>
      <p:sp>
        <p:nvSpPr>
          <p:cNvPr id="38" name="AutoShape 19">
            <a:extLst>
              <a:ext uri="{FF2B5EF4-FFF2-40B4-BE49-F238E27FC236}">
                <a16:creationId xmlns:a16="http://schemas.microsoft.com/office/drawing/2014/main" id="{9AA8AE61-CC51-1944-AFDA-FA7CA0D8D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62338"/>
            <a:ext cx="360362" cy="288925"/>
          </a:xfrm>
          <a:prstGeom prst="triangle">
            <a:avLst>
              <a:gd name="adj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cxnSp>
        <p:nvCxnSpPr>
          <p:cNvPr id="39" name="AutoShape 21">
            <a:extLst>
              <a:ext uri="{FF2B5EF4-FFF2-40B4-BE49-F238E27FC236}">
                <a16:creationId xmlns:a16="http://schemas.microsoft.com/office/drawing/2014/main" id="{7DFB74E2-5ACC-1F53-39A4-C4D2BDAEF5A6}"/>
              </a:ext>
            </a:extLst>
          </p:cNvPr>
          <p:cNvCxnSpPr>
            <a:cxnSpLocks noChangeShapeType="1"/>
            <a:stCxn id="6" idx="3"/>
            <a:endCxn id="29" idx="1"/>
          </p:cNvCxnSpPr>
          <p:nvPr/>
        </p:nvCxnSpPr>
        <p:spPr bwMode="auto">
          <a:xfrm>
            <a:off x="5822950" y="2627313"/>
            <a:ext cx="14859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22">
            <a:extLst>
              <a:ext uri="{FF2B5EF4-FFF2-40B4-BE49-F238E27FC236}">
                <a16:creationId xmlns:a16="http://schemas.microsoft.com/office/drawing/2014/main" id="{EAE8D8BB-FDF6-2192-1A60-410D89F26792}"/>
              </a:ext>
            </a:extLst>
          </p:cNvPr>
          <p:cNvCxnSpPr>
            <a:cxnSpLocks noChangeShapeType="1"/>
            <a:stCxn id="38" idx="3"/>
            <a:endCxn id="32" idx="0"/>
          </p:cNvCxnSpPr>
          <p:nvPr/>
        </p:nvCxnSpPr>
        <p:spPr bwMode="auto">
          <a:xfrm rot="5400000">
            <a:off x="7551738" y="3354388"/>
            <a:ext cx="622300" cy="1441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3">
            <a:extLst>
              <a:ext uri="{FF2B5EF4-FFF2-40B4-BE49-F238E27FC236}">
                <a16:creationId xmlns:a16="http://schemas.microsoft.com/office/drawing/2014/main" id="{4F99245D-C897-5FC9-A6CE-EFCD6AC6C693}"/>
              </a:ext>
            </a:extLst>
          </p:cNvPr>
          <p:cNvCxnSpPr>
            <a:cxnSpLocks noChangeShapeType="1"/>
            <a:stCxn id="38" idx="3"/>
            <a:endCxn id="35" idx="0"/>
          </p:cNvCxnSpPr>
          <p:nvPr/>
        </p:nvCxnSpPr>
        <p:spPr bwMode="auto">
          <a:xfrm rot="16200000" flipH="1">
            <a:off x="9028113" y="3319463"/>
            <a:ext cx="622300" cy="15113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25">
            <a:extLst>
              <a:ext uri="{FF2B5EF4-FFF2-40B4-BE49-F238E27FC236}">
                <a16:creationId xmlns:a16="http://schemas.microsoft.com/office/drawing/2014/main" id="{57DEAA3A-E9BA-46E2-0C85-25469FE42556}"/>
              </a:ext>
            </a:extLst>
          </p:cNvPr>
          <p:cNvCxnSpPr>
            <a:cxnSpLocks noChangeShapeType="1"/>
            <a:stCxn id="29" idx="3"/>
            <a:endCxn id="29" idx="0"/>
          </p:cNvCxnSpPr>
          <p:nvPr/>
        </p:nvCxnSpPr>
        <p:spPr bwMode="auto">
          <a:xfrm flipH="1" flipV="1">
            <a:off x="8582025" y="2370138"/>
            <a:ext cx="1271588" cy="257175"/>
          </a:xfrm>
          <a:prstGeom prst="bentConnector4">
            <a:avLst>
              <a:gd name="adj1" fmla="val -16977"/>
              <a:gd name="adj2" fmla="val 183949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26">
            <a:extLst>
              <a:ext uri="{FF2B5EF4-FFF2-40B4-BE49-F238E27FC236}">
                <a16:creationId xmlns:a16="http://schemas.microsoft.com/office/drawing/2014/main" id="{64B98875-CA41-5A9D-4C1A-D0DFCB890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4313" y="1825625"/>
            <a:ext cx="120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преемник</a:t>
            </a:r>
          </a:p>
        </p:txBody>
      </p:sp>
      <p:sp>
        <p:nvSpPr>
          <p:cNvPr id="44" name="Номер слайда 6">
            <a:extLst>
              <a:ext uri="{FF2B5EF4-FFF2-40B4-BE49-F238E27FC236}">
                <a16:creationId xmlns:a16="http://schemas.microsoft.com/office/drawing/2014/main" id="{90235CDF-F256-2CA3-F52E-4624A634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03702E2A-8AB8-07EC-104D-2E7D5ECA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BEA47ACB-F099-C326-EB0A-D6F6D6BD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9BE47549-8D40-5C3B-FC01-B53749F7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Цепочка обязанностей </a:t>
            </a:r>
            <a:br>
              <a:rPr lang="en-US" sz="4800" b="1" dirty="0">
                <a:solidFill>
                  <a:schemeClr val="accent2"/>
                </a:solidFill>
                <a:latin typeface="+mj-lt"/>
              </a:rPr>
            </a:br>
            <a:r>
              <a:rPr lang="ru-RU" sz="48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Chain of Responsibility)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12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Номер слайда 6">
            <a:extLst>
              <a:ext uri="{FF2B5EF4-FFF2-40B4-BE49-F238E27FC236}">
                <a16:creationId xmlns:a16="http://schemas.microsoft.com/office/drawing/2014/main" id="{90235CDF-F256-2CA3-F52E-4624A634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Date Placeholder 4">
            <a:extLst>
              <a:ext uri="{FF2B5EF4-FFF2-40B4-BE49-F238E27FC236}">
                <a16:creationId xmlns:a16="http://schemas.microsoft.com/office/drawing/2014/main" id="{03702E2A-8AB8-07EC-104D-2E7D5ECA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BEA47ACB-F099-C326-EB0A-D6F6D6BD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006F40B4-B54B-2723-967F-4D0BD5EBD409}"/>
              </a:ext>
            </a:extLst>
          </p:cNvPr>
          <p:cNvSpPr txBox="1">
            <a:spLocks/>
          </p:cNvSpPr>
          <p:nvPr/>
        </p:nvSpPr>
        <p:spPr>
          <a:xfrm>
            <a:off x="838200" y="1993175"/>
            <a:ext cx="6489192" cy="418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n-lt"/>
              </a:rPr>
              <a:t>Способ доступа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к элементам объекта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без раскрытия базового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представления.</a:t>
            </a:r>
          </a:p>
          <a:p>
            <a:endParaRPr lang="ru-RU" b="1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2ED4F6BB-2A3D-ECAB-150B-392B0C649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848" y="2614867"/>
            <a:ext cx="1639441" cy="96819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400" dirty="0"/>
              <a:t>Первый()</a:t>
            </a:r>
          </a:p>
          <a:p>
            <a:r>
              <a:rPr lang="ru-RU" altLang="ru-RU" sz="1400" dirty="0"/>
              <a:t>Следующий()</a:t>
            </a:r>
          </a:p>
          <a:p>
            <a:r>
              <a:rPr lang="ru-RU" altLang="ru-RU" sz="1400" dirty="0"/>
              <a:t>Выполнено()</a:t>
            </a:r>
          </a:p>
          <a:p>
            <a:r>
              <a:rPr lang="ru-RU" altLang="ru-RU" sz="1400" dirty="0" err="1"/>
              <a:t>ТекущийЭлемент</a:t>
            </a:r>
            <a:r>
              <a:rPr lang="ru-RU" altLang="ru-RU" sz="1400" dirty="0"/>
              <a:t>()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2F3E4E1-C047-B377-6F8B-A6DCDCFC3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910" y="2112066"/>
            <a:ext cx="1447003" cy="33369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1600" dirty="0"/>
              <a:t>Агрегат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50150B1B-5D0B-4ACC-AB35-21D005D50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396" y="2986735"/>
            <a:ext cx="196139" cy="211311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188F525F-196E-3EEE-D798-4A4C60E5B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909" y="2458466"/>
            <a:ext cx="1447003" cy="1654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564F444-4E6E-53B8-B5DF-B24B31E70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908" y="2631304"/>
            <a:ext cx="1447003" cy="3135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200" dirty="0" err="1"/>
              <a:t>СоздатьИтератор</a:t>
            </a:r>
            <a:r>
              <a:rPr lang="ru-RU" altLang="ru-RU" sz="1400" dirty="0"/>
              <a:t>()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42E10A19-DFE2-4B12-B28C-71F5D4D8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314" y="2117284"/>
            <a:ext cx="1263480" cy="336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1600" dirty="0"/>
              <a:t>Клиент</a:t>
            </a:r>
            <a:endParaRPr lang="ru-RU" altLang="ru-RU" sz="2000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5E6628-A0F8-AD9D-2311-840314974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774" y="2460684"/>
            <a:ext cx="1263480" cy="168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F5E91C3-3109-BA59-13EF-0C6F40BA7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080" y="2624141"/>
            <a:ext cx="1259173" cy="1640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 altLang="ru-RU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8778E84-0D27-DDEE-7F74-D56EC34A7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34" y="2054226"/>
            <a:ext cx="1639441" cy="37566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1600" dirty="0"/>
              <a:t>Итератор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6B358AFC-01DE-F2D0-BABC-F7F10E88F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33" y="2427024"/>
            <a:ext cx="1639441" cy="18783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C821F93F-13EE-799B-CC21-C7456968B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523" y="4356521"/>
            <a:ext cx="1639440" cy="51313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1600" dirty="0"/>
              <a:t>Конкретный Агрегат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793382D-6F37-C6C1-F2CC-55DBE405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524" y="4864825"/>
            <a:ext cx="1639440" cy="18300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 altLang="ru-RU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505987C6-3AD4-5E88-D861-16F51E74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524" y="5043642"/>
            <a:ext cx="1639440" cy="31489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200" dirty="0" err="1"/>
              <a:t>СоздатьИтератор</a:t>
            </a:r>
            <a:r>
              <a:rPr lang="ru-RU" altLang="ru-RU" sz="1200" dirty="0"/>
              <a:t>()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8C0ED837-C465-D3CE-B114-C916F943E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629" y="4356521"/>
            <a:ext cx="1639440" cy="54656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1600" dirty="0"/>
              <a:t>Конкретный</a:t>
            </a:r>
          </a:p>
          <a:p>
            <a:pPr algn="ctr"/>
            <a:r>
              <a:rPr lang="ru-RU" altLang="ru-RU" sz="1600" dirty="0"/>
              <a:t>Итератор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3412638B-AB6D-9806-251E-0971AAFE5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629" y="4908400"/>
            <a:ext cx="1639441" cy="1892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 altLang="ru-RU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28E43DAE-0860-DD3F-1691-13EE9F051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629" y="5095287"/>
            <a:ext cx="1639441" cy="1992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 altLang="ru-RU"/>
          </a:p>
        </p:txBody>
      </p: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B776D615-3E98-B7F8-04FD-40D9A9ED5B89}"/>
              </a:ext>
            </a:extLst>
          </p:cNvPr>
          <p:cNvCxnSpPr>
            <a:cxnSpLocks noChangeShapeType="1"/>
            <a:stCxn id="47" idx="3"/>
            <a:endCxn id="23" idx="0"/>
          </p:cNvCxnSpPr>
          <p:nvPr/>
        </p:nvCxnSpPr>
        <p:spPr bwMode="auto">
          <a:xfrm rot="5400000">
            <a:off x="10108143" y="3949239"/>
            <a:ext cx="588488" cy="226076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26">
            <a:extLst>
              <a:ext uri="{FF2B5EF4-FFF2-40B4-BE49-F238E27FC236}">
                <a16:creationId xmlns:a16="http://schemas.microsoft.com/office/drawing/2014/main" id="{94A0305C-158D-6459-457F-FC92F99B3FD3}"/>
              </a:ext>
            </a:extLst>
          </p:cNvPr>
          <p:cNvCxnSpPr>
            <a:cxnSpLocks noChangeShapeType="1"/>
            <a:stCxn id="12" idx="3"/>
            <a:endCxn id="20" idx="0"/>
          </p:cNvCxnSpPr>
          <p:nvPr/>
        </p:nvCxnSpPr>
        <p:spPr bwMode="auto">
          <a:xfrm rot="16200000" flipH="1">
            <a:off x="5977617" y="3442894"/>
            <a:ext cx="1158475" cy="66877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27">
            <a:extLst>
              <a:ext uri="{FF2B5EF4-FFF2-40B4-BE49-F238E27FC236}">
                <a16:creationId xmlns:a16="http://schemas.microsoft.com/office/drawing/2014/main" id="{325A98A9-EE78-FFAE-EA37-24979612A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540" y="3585954"/>
            <a:ext cx="201770" cy="182079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8" name="Line 28">
            <a:extLst>
              <a:ext uri="{FF2B5EF4-FFF2-40B4-BE49-F238E27FC236}">
                <a16:creationId xmlns:a16="http://schemas.microsoft.com/office/drawing/2014/main" id="{B97DA44B-CC7B-0A1F-2F3C-198033A3B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984" y="2243138"/>
            <a:ext cx="428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9" name="Line 29">
            <a:extLst>
              <a:ext uri="{FF2B5EF4-FFF2-40B4-BE49-F238E27FC236}">
                <a16:creationId xmlns:a16="http://schemas.microsoft.com/office/drawing/2014/main" id="{154C7E83-39E4-09DB-B22C-18C900CDA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5676" y="2243138"/>
            <a:ext cx="4286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3ED04CF-4419-9AC3-C693-27505B3A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Итератор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(Iterator)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99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904EB4B7-46CB-8DC7-F0F8-1D01EC13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47307FC-A158-3E03-1085-4E1439A3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B05D5-65E9-74E1-4F54-4A332755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id="{FB770610-7FCD-CB90-F3B4-830E296CE9AC}"/>
              </a:ext>
            </a:extLst>
          </p:cNvPr>
          <p:cNvSpPr txBox="1">
            <a:spLocks/>
          </p:cNvSpPr>
          <p:nvPr/>
        </p:nvSpPr>
        <p:spPr>
          <a:xfrm>
            <a:off x="838200" y="2442089"/>
            <a:ext cx="2735869" cy="3736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n-lt"/>
              </a:rPr>
              <a:t>Определяет зависимость между объектами, чтобы при изменении состояния одного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из них его «подчинённые» узнавали об этом.</a:t>
            </a:r>
          </a:p>
          <a:p>
            <a:endParaRPr lang="ru-RU" b="1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5310180-8DB4-3923-0E8C-E1593D2E2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81" y="2462726"/>
            <a:ext cx="2255838" cy="700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600"/>
              <a:t>ТаблицаБД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C2B8201-1F92-FBE0-A54E-E5061BD2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81" y="4658239"/>
            <a:ext cx="2438400" cy="612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dirty="0"/>
              <a:t>Таблица</a:t>
            </a:r>
            <a:r>
              <a:rPr lang="en-US" altLang="ru-RU" dirty="0" err="1"/>
              <a:t>MSAccess</a:t>
            </a:r>
            <a:endParaRPr lang="ru-RU" altLang="ru-RU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1FD1053-A647-4B0D-F5A1-683CD7EC3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019" y="4551876"/>
            <a:ext cx="2305050" cy="863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400"/>
              <a:t>Круговая</a:t>
            </a:r>
          </a:p>
          <a:p>
            <a:pPr algn="ctr"/>
            <a:r>
              <a:rPr lang="ru-RU" altLang="ru-RU" sz="2400"/>
              <a:t>Диаграмма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368B79F0-FFB5-913D-5AE0-738E582F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6131" y="2462726"/>
            <a:ext cx="2687638" cy="700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600"/>
              <a:t>Диаграмма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841D3B48-F545-C9A2-022B-64F5E2F0E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969" y="3164401"/>
            <a:ext cx="298450" cy="29845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111E969A-2702-43D9-24E3-8EEE39F2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344" y="3164401"/>
            <a:ext cx="298450" cy="29845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028655C3-7D70-796A-80AD-BD404DA018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9194" y="3462851"/>
            <a:ext cx="1587" cy="1193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4EBFA79C-126B-A422-A4D5-247868A65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19" y="2823089"/>
            <a:ext cx="20923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A64BBE07-4E96-6531-EB1D-F4B44447C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956" y="2442089"/>
            <a:ext cx="59848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2600"/>
              <a:t>1..*</a:t>
            </a:r>
          </a:p>
        </p:txBody>
      </p:sp>
      <p:sp>
        <p:nvSpPr>
          <p:cNvPr id="22" name="Text Box 14">
            <a:extLst>
              <a:ext uri="{FF2B5EF4-FFF2-40B4-BE49-F238E27FC236}">
                <a16:creationId xmlns:a16="http://schemas.microsoft.com/office/drawing/2014/main" id="{72F683D1-0BD2-10CE-1B11-2144B3771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531" y="2442089"/>
            <a:ext cx="59848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2600"/>
              <a:t>1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EEA39083-6AEC-1EE3-9152-1F37144ED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944" y="4551876"/>
            <a:ext cx="2305050" cy="863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400"/>
              <a:t>Столбиковая</a:t>
            </a:r>
          </a:p>
          <a:p>
            <a:pPr algn="ctr"/>
            <a:r>
              <a:rPr lang="ru-RU" altLang="ru-RU" sz="2400"/>
              <a:t>Диаграмма</a:t>
            </a:r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85B83D6F-C6A5-B2E8-A05F-016E1DF28A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6081" y="3902589"/>
            <a:ext cx="1728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9C82E854-D4A5-D275-49F6-006111EA6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6081" y="3902589"/>
            <a:ext cx="0" cy="64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FEBDFEB9-521B-476F-85BE-33F4C874D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4869" y="3470789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9352FD36-CEFC-F671-DCA9-F0D2E0E53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4869" y="3902589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050EC255-D399-69AF-4DDF-167D555F1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469" y="3902589"/>
            <a:ext cx="0" cy="64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3C4D194D-8168-F24B-0A00-DE224CC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Наблюдатель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(Observer)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66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262326-9F8B-552D-79C4-FFD9BEDFA4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103" r="16058" b="-4"/>
          <a:stretch/>
        </p:blipFill>
        <p:spPr>
          <a:xfrm>
            <a:off x="7200479" y="1150210"/>
            <a:ext cx="2207046" cy="2204178"/>
          </a:xfrm>
          <a:noFill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442DEC-F49F-D430-74C6-30DC5FA58C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8444632" y="2579683"/>
            <a:ext cx="3096807" cy="3096807"/>
          </a:xfrm>
          <a:noFill/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6122561" cy="1325880"/>
          </a:xfrm>
        </p:spPr>
        <p:txBody>
          <a:bodyPr rtlCol="0" anchor="ctr">
            <a:no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Определение 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UML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6290512" cy="435254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en-US" sz="2200" dirty="0">
                <a:latin typeface="+mn-lt"/>
              </a:rPr>
              <a:t>UML</a:t>
            </a:r>
            <a:r>
              <a:rPr lang="en-US" sz="2200" b="1" dirty="0">
                <a:latin typeface="+mn-lt"/>
              </a:rPr>
              <a:t> - </a:t>
            </a:r>
            <a:r>
              <a:rPr lang="ru-RU" sz="2200" dirty="0">
                <a:latin typeface="+mn-lt"/>
              </a:rPr>
              <a:t>язык графического описания для объектного моделирования.</a:t>
            </a:r>
          </a:p>
          <a:p>
            <a:pPr rtl="0">
              <a:lnSpc>
                <a:spcPct val="100000"/>
              </a:lnSpc>
            </a:pPr>
            <a:br>
              <a:rPr lang="ru-RU" sz="2200" dirty="0">
                <a:latin typeface="+mn-lt"/>
              </a:rPr>
            </a:br>
            <a:br>
              <a:rPr lang="ru-RU" sz="2200" dirty="0">
                <a:latin typeface="+mn-lt"/>
              </a:rPr>
            </a:br>
            <a:r>
              <a:rPr lang="ru-RU" sz="2200" b="0" i="0" dirty="0">
                <a:effectLst/>
                <a:latin typeface="+mn-lt"/>
              </a:rPr>
              <a:t>Цель </a:t>
            </a:r>
            <a:r>
              <a:rPr lang="en" sz="2200" b="0" i="0" dirty="0">
                <a:effectLst/>
                <a:latin typeface="+mn-lt"/>
              </a:rPr>
              <a:t>UML — </a:t>
            </a:r>
            <a:r>
              <a:rPr lang="ru-RU" sz="2200" b="0" i="0" dirty="0">
                <a:effectLst/>
                <a:latin typeface="+mn-lt"/>
              </a:rPr>
              <a:t>визуально представить диаграммы, которые легко понять каждому.  </a:t>
            </a:r>
          </a:p>
          <a:p>
            <a:pPr rtl="0">
              <a:lnSpc>
                <a:spcPct val="100000"/>
              </a:lnSpc>
            </a:pPr>
            <a:br>
              <a:rPr lang="ru-RU" sz="2200" dirty="0">
                <a:latin typeface="+mn-lt"/>
              </a:rPr>
            </a:br>
            <a:br>
              <a:rPr lang="ru-RU" sz="2200" dirty="0">
                <a:latin typeface="+mn-lt"/>
              </a:rPr>
            </a:br>
            <a:r>
              <a:rPr lang="ru-RU" sz="2200" dirty="0">
                <a:latin typeface="+mn-lt"/>
              </a:rPr>
              <a:t>Не является языком программирования, но на основании </a:t>
            </a:r>
            <a:r>
              <a:rPr lang="en-US" sz="2200" dirty="0">
                <a:latin typeface="+mn-lt"/>
              </a:rPr>
              <a:t>UML-</a:t>
            </a:r>
            <a:r>
              <a:rPr lang="ru-RU" sz="2200" dirty="0">
                <a:latin typeface="+mn-lt"/>
              </a:rPr>
              <a:t>моделей возможна генерация кода.</a:t>
            </a:r>
          </a:p>
          <a:p>
            <a:pPr rtl="0">
              <a:lnSpc>
                <a:spcPct val="100000"/>
              </a:lnSpc>
            </a:pPr>
            <a:endParaRPr lang="ru-RU" sz="2200" dirty="0">
              <a:latin typeface="+mn-lt"/>
            </a:endParaRP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20225048-C1D7-28D1-E81F-A254A3B6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939F0B71-344F-A3B8-BC6A-85B81681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C9F25C69-44AB-F3A4-ED29-67AAC583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6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904EB4B7-46CB-8DC7-F0F8-1D01EC13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47307FC-A158-3E03-1085-4E1439A3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B05D5-65E9-74E1-4F54-4A332755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id="{ED8A7417-C12B-3951-31F7-3511DF2D007B}"/>
              </a:ext>
            </a:extLst>
          </p:cNvPr>
          <p:cNvSpPr txBox="1">
            <a:spLocks/>
          </p:cNvSpPr>
          <p:nvPr/>
        </p:nvSpPr>
        <p:spPr>
          <a:xfrm>
            <a:off x="838199" y="2238375"/>
            <a:ext cx="3096839" cy="3939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n-lt"/>
              </a:rPr>
              <a:t>Позволяет переключаться между алгоритмами или стратегиями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в зависимости 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от ситуации.</a:t>
            </a:r>
          </a:p>
          <a:p>
            <a:endParaRPr lang="ru-RU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61678565-8CC1-A079-7C30-47E210B51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605" y="2306836"/>
            <a:ext cx="1983628" cy="54252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Контекст</a:t>
            </a:r>
          </a:p>
        </p:txBody>
      </p:sp>
      <p:sp>
        <p:nvSpPr>
          <p:cNvPr id="14" name="Rectangle 33">
            <a:extLst>
              <a:ext uri="{FF2B5EF4-FFF2-40B4-BE49-F238E27FC236}">
                <a16:creationId xmlns:a16="http://schemas.microsoft.com/office/drawing/2014/main" id="{446E08E9-3BC6-79BF-8807-E4787D59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605" y="2862063"/>
            <a:ext cx="1983628" cy="269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E8C0643C-0A11-8306-4D97-79F6C032F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605" y="3104950"/>
            <a:ext cx="1983628" cy="38735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400" dirty="0" err="1"/>
              <a:t>КонтекстИнтерфейс</a:t>
            </a:r>
            <a:r>
              <a:rPr lang="ru-RU" altLang="ru-RU" sz="1400" dirty="0"/>
              <a:t>()</a:t>
            </a:r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A2608F70-C40B-5684-4710-7F17CC2A0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996" y="2428676"/>
            <a:ext cx="2519362" cy="48736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 dirty="0"/>
              <a:t>Стратегия</a:t>
            </a:r>
          </a:p>
        </p:txBody>
      </p:sp>
      <p:sp>
        <p:nvSpPr>
          <p:cNvPr id="17" name="Rectangle 42">
            <a:extLst>
              <a:ext uri="{FF2B5EF4-FFF2-40B4-BE49-F238E27FC236}">
                <a16:creationId xmlns:a16="http://schemas.microsoft.com/office/drawing/2014/main" id="{DED36365-44C8-D158-2887-53358F489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996" y="2916038"/>
            <a:ext cx="2519362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8" name="Rectangle 43">
            <a:extLst>
              <a:ext uri="{FF2B5EF4-FFF2-40B4-BE49-F238E27FC236}">
                <a16:creationId xmlns:a16="http://schemas.microsoft.com/office/drawing/2014/main" id="{5EB5C392-4C13-4221-751D-460D16E18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996" y="3131938"/>
            <a:ext cx="2519362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АлгоритмИнтерфейс()</a:t>
            </a: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8F339DE8-4F46-B0A9-72A1-6276DC4FA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4444801"/>
            <a:ext cx="2148308" cy="719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 dirty="0"/>
              <a:t>Конкретная Стратегия А</a:t>
            </a: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4DC5E8F4-B5E4-E9C3-C17A-AAE2F3CB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5163938"/>
            <a:ext cx="2148308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1" name="Rectangle 46">
            <a:extLst>
              <a:ext uri="{FF2B5EF4-FFF2-40B4-BE49-F238E27FC236}">
                <a16:creationId xmlns:a16="http://schemas.microsoft.com/office/drawing/2014/main" id="{BADAB2AD-051B-D31A-E147-F65AF44A0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898" y="5379838"/>
            <a:ext cx="2148309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400" dirty="0" err="1"/>
              <a:t>АлгоритмИнтерфейс</a:t>
            </a:r>
            <a:r>
              <a:rPr lang="ru-RU" altLang="ru-RU" sz="1400" dirty="0"/>
              <a:t>()</a:t>
            </a:r>
          </a:p>
        </p:txBody>
      </p:sp>
      <p:sp>
        <p:nvSpPr>
          <p:cNvPr id="22" name="Rectangle 47">
            <a:extLst>
              <a:ext uri="{FF2B5EF4-FFF2-40B4-BE49-F238E27FC236}">
                <a16:creationId xmlns:a16="http://schemas.microsoft.com/office/drawing/2014/main" id="{9608F5F9-5E73-6941-DCB1-FD5A4F78D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596" y="4444801"/>
            <a:ext cx="2519362" cy="719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Конкретная Стратегия В</a:t>
            </a: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662099E5-2F96-61D2-2EB8-5F503929C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596" y="5163938"/>
            <a:ext cx="2519362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4" name="Rectangle 49">
            <a:extLst>
              <a:ext uri="{FF2B5EF4-FFF2-40B4-BE49-F238E27FC236}">
                <a16:creationId xmlns:a16="http://schemas.microsoft.com/office/drawing/2014/main" id="{B581F3CB-658A-8271-2A4A-828D9A7D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596" y="5379838"/>
            <a:ext cx="2519362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/>
              <a:t>АлгоритмИнтерфейс()</a:t>
            </a:r>
          </a:p>
        </p:txBody>
      </p:sp>
      <p:sp>
        <p:nvSpPr>
          <p:cNvPr id="25" name="Rectangle 50">
            <a:extLst>
              <a:ext uri="{FF2B5EF4-FFF2-40B4-BE49-F238E27FC236}">
                <a16:creationId xmlns:a16="http://schemas.microsoft.com/office/drawing/2014/main" id="{3CC046DD-099D-C1C6-5E65-BE28C8A3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7346" y="4444801"/>
            <a:ext cx="2152229" cy="7191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/>
              <a:t>Конкретная Стратегия С</a:t>
            </a:r>
          </a:p>
        </p:txBody>
      </p:sp>
      <p:sp>
        <p:nvSpPr>
          <p:cNvPr id="26" name="Rectangle 51">
            <a:extLst>
              <a:ext uri="{FF2B5EF4-FFF2-40B4-BE49-F238E27FC236}">
                <a16:creationId xmlns:a16="http://schemas.microsoft.com/office/drawing/2014/main" id="{D7F50D11-079A-E05E-946E-BA2E60616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7346" y="5163938"/>
            <a:ext cx="2152229" cy="2159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7" name="Rectangle 52">
            <a:extLst>
              <a:ext uri="{FF2B5EF4-FFF2-40B4-BE49-F238E27FC236}">
                <a16:creationId xmlns:a16="http://schemas.microsoft.com/office/drawing/2014/main" id="{7A125103-FA3D-FEEC-C3CA-1F10598A1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7346" y="5379838"/>
            <a:ext cx="2152229" cy="3603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altLang="ru-RU" sz="1400" dirty="0" err="1"/>
              <a:t>АлгоритмИнтерфейс</a:t>
            </a:r>
            <a:r>
              <a:rPr lang="ru-RU" altLang="ru-RU" sz="1400" dirty="0"/>
              <a:t>()</a:t>
            </a:r>
          </a:p>
        </p:txBody>
      </p:sp>
      <p:sp>
        <p:nvSpPr>
          <p:cNvPr id="28" name="AutoShape 53">
            <a:extLst>
              <a:ext uri="{FF2B5EF4-FFF2-40B4-BE49-F238E27FC236}">
                <a16:creationId xmlns:a16="http://schemas.microsoft.com/office/drawing/2014/main" id="{EEBAEDE9-37E2-782B-B0F1-BDE5E97B3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083" y="3508176"/>
            <a:ext cx="360363" cy="288925"/>
          </a:xfrm>
          <a:prstGeom prst="triangle">
            <a:avLst>
              <a:gd name="adj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9" name="AutoShape 54">
            <a:extLst>
              <a:ext uri="{FF2B5EF4-FFF2-40B4-BE49-F238E27FC236}">
                <a16:creationId xmlns:a16="http://schemas.microsoft.com/office/drawing/2014/main" id="{226FF061-51D0-6005-D66C-736F287BB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233" y="2571551"/>
            <a:ext cx="431800" cy="215900"/>
          </a:xfrm>
          <a:prstGeom prst="diamond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cxnSp>
        <p:nvCxnSpPr>
          <p:cNvPr id="30" name="AutoShape 55">
            <a:extLst>
              <a:ext uri="{FF2B5EF4-FFF2-40B4-BE49-F238E27FC236}">
                <a16:creationId xmlns:a16="http://schemas.microsoft.com/office/drawing/2014/main" id="{9E9EA7AF-390C-AD39-14CB-26FA951A4CED}"/>
              </a:ext>
            </a:extLst>
          </p:cNvPr>
          <p:cNvCxnSpPr>
            <a:cxnSpLocks noChangeShapeType="1"/>
            <a:stCxn id="29" idx="3"/>
            <a:endCxn id="16" idx="1"/>
          </p:cNvCxnSpPr>
          <p:nvPr/>
        </p:nvCxnSpPr>
        <p:spPr bwMode="auto">
          <a:xfrm flipV="1">
            <a:off x="6818733" y="2673151"/>
            <a:ext cx="1198563" cy="6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6">
            <a:extLst>
              <a:ext uri="{FF2B5EF4-FFF2-40B4-BE49-F238E27FC236}">
                <a16:creationId xmlns:a16="http://schemas.microsoft.com/office/drawing/2014/main" id="{ACF44FE4-6A10-8E76-F2B2-B474DF1953CD}"/>
              </a:ext>
            </a:extLst>
          </p:cNvPr>
          <p:cNvCxnSpPr>
            <a:cxnSpLocks noChangeShapeType="1"/>
            <a:stCxn id="28" idx="3"/>
            <a:endCxn id="19" idx="0"/>
          </p:cNvCxnSpPr>
          <p:nvPr/>
        </p:nvCxnSpPr>
        <p:spPr bwMode="auto">
          <a:xfrm rot="5400000">
            <a:off x="6935310" y="2088846"/>
            <a:ext cx="647700" cy="4064211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AutoShape 57">
            <a:extLst>
              <a:ext uri="{FF2B5EF4-FFF2-40B4-BE49-F238E27FC236}">
                <a16:creationId xmlns:a16="http://schemas.microsoft.com/office/drawing/2014/main" id="{4BF89615-3790-25DD-E0CE-4471FCD8CE33}"/>
              </a:ext>
            </a:extLst>
          </p:cNvPr>
          <p:cNvCxnSpPr>
            <a:cxnSpLocks noChangeShapeType="1"/>
            <a:stCxn id="28" idx="3"/>
            <a:endCxn id="22" idx="0"/>
          </p:cNvCxnSpPr>
          <p:nvPr/>
        </p:nvCxnSpPr>
        <p:spPr bwMode="auto">
          <a:xfrm rot="5400000">
            <a:off x="8332415" y="3472457"/>
            <a:ext cx="622300" cy="129698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AutoShape 58">
            <a:extLst>
              <a:ext uri="{FF2B5EF4-FFF2-40B4-BE49-F238E27FC236}">
                <a16:creationId xmlns:a16="http://schemas.microsoft.com/office/drawing/2014/main" id="{914D1CE7-D5C9-EED3-059A-680D7485D0F0}"/>
              </a:ext>
            </a:extLst>
          </p:cNvPr>
          <p:cNvCxnSpPr>
            <a:cxnSpLocks noChangeShapeType="1"/>
            <a:stCxn id="28" idx="3"/>
            <a:endCxn id="25" idx="0"/>
          </p:cNvCxnSpPr>
          <p:nvPr/>
        </p:nvCxnSpPr>
        <p:spPr bwMode="auto">
          <a:xfrm rot="16200000" flipH="1">
            <a:off x="9703513" y="3384853"/>
            <a:ext cx="647700" cy="1472196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4122C456-BB4A-C480-8B21-35CD44A3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Стратегия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(Strategy)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0450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Вывод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6787896" cy="4352544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dirty="0">
                <a:latin typeface="+mn-lt"/>
              </a:rPr>
              <a:t>Самая трудная задача в объектно-ориентированном проектировании – разложить систему на объекты.</a:t>
            </a:r>
            <a:br>
              <a:rPr lang="ru-RU" dirty="0">
                <a:latin typeface="+mn-lt"/>
              </a:rPr>
            </a:b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Необходимо учитывать множество факторов.</a:t>
            </a:r>
          </a:p>
          <a:p>
            <a:pPr rtl="0"/>
            <a:endParaRPr lang="ru-RU" altLang="ru-RU" dirty="0">
              <a:latin typeface="+mn-lt"/>
            </a:endParaRPr>
          </a:p>
          <a:p>
            <a:pPr rtl="0"/>
            <a:r>
              <a:rPr lang="ru-RU" altLang="ru-RU" dirty="0">
                <a:latin typeface="+mn-lt"/>
              </a:rPr>
              <a:t>Прежде, чем реализовать идею, которую хочешь разработать – разбери её по частям и создай архитектуру приложения в </a:t>
            </a:r>
            <a:r>
              <a:rPr lang="en-US" altLang="ru-RU" dirty="0">
                <a:latin typeface="+mn-lt"/>
              </a:rPr>
              <a:t>UML.</a:t>
            </a:r>
            <a:endParaRPr lang="ru-RU" altLang="ru-RU" dirty="0">
              <a:latin typeface="+mn-lt"/>
            </a:endParaRPr>
          </a:p>
          <a:p>
            <a:pPr rtl="0"/>
            <a:endParaRPr lang="ru-RU" b="1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5B37CC1B-ED06-9183-C9F0-059A5CA0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3544CAE8-6759-056A-3B1B-29681437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7811C-80CE-781F-73D9-1804AB3C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2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6861429" cy="132588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5300" b="1" dirty="0">
                <a:solidFill>
                  <a:schemeClr val="accent2"/>
                </a:solidFill>
                <a:latin typeface="+mj-lt"/>
              </a:rPr>
              <a:t>Практическая</a:t>
            </a:r>
            <a:r>
              <a:rPr lang="ru-RU" dirty="0"/>
              <a:t> </a:t>
            </a:r>
            <a:r>
              <a:rPr lang="ru-RU" sz="5300" b="1" dirty="0">
                <a:solidFill>
                  <a:schemeClr val="accent2"/>
                </a:solidFill>
                <a:latin typeface="+mj-lt"/>
              </a:rPr>
              <a:t>задача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095499"/>
            <a:ext cx="7613904" cy="4082669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+mn-lt"/>
              </a:rPr>
              <a:t>Создать </a:t>
            </a:r>
            <a:r>
              <a:rPr lang="en-US" dirty="0">
                <a:latin typeface="+mn-lt"/>
              </a:rPr>
              <a:t>UML </a:t>
            </a:r>
            <a:r>
              <a:rPr lang="ru-RU" dirty="0">
                <a:latin typeface="+mn-lt"/>
              </a:rPr>
              <a:t>– диаграмму интернет-магазина.</a:t>
            </a:r>
          </a:p>
          <a:p>
            <a:pPr rtl="0"/>
            <a:endParaRPr lang="ru-RU" altLang="ru-RU" dirty="0">
              <a:latin typeface="+mn-lt"/>
            </a:endParaRPr>
          </a:p>
          <a:p>
            <a:pPr rtl="0"/>
            <a:r>
              <a:rPr lang="ru-RU" altLang="ru-RU" dirty="0">
                <a:latin typeface="+mn-lt"/>
              </a:rPr>
              <a:t>Описать процесс покупки товара в интернет-магазине (бизнес-процесс покупки). </a:t>
            </a:r>
            <a:br>
              <a:rPr lang="ru-RU" altLang="ru-RU" dirty="0">
                <a:latin typeface="+mn-lt"/>
              </a:rPr>
            </a:br>
            <a:br>
              <a:rPr lang="ru-RU" altLang="ru-RU" dirty="0">
                <a:latin typeface="+mn-lt"/>
              </a:rPr>
            </a:br>
            <a:r>
              <a:rPr lang="ru-RU" altLang="ru-RU" dirty="0">
                <a:latin typeface="+mn-lt"/>
              </a:rPr>
              <a:t>Из каких объектов он состоит?</a:t>
            </a:r>
            <a:br>
              <a:rPr lang="ru-RU" altLang="ru-RU" b="1" dirty="0"/>
            </a:br>
            <a:endParaRPr lang="ru-RU" b="1" dirty="0"/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23DDBBAB-48E9-454B-6134-B6B52160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680087B7-EB15-122F-83A9-AF5FFEB2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85900-7D8A-4674-64AF-C67E2EB7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1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08" y="696072"/>
            <a:ext cx="10418692" cy="4352544"/>
          </a:xfrm>
        </p:spPr>
        <p:txBody>
          <a:bodyPr rtlCol="0">
            <a:normAutofit/>
          </a:bodyPr>
          <a:lstStyle/>
          <a:p>
            <a:pPr rtl="0"/>
            <a:r>
              <a:rPr lang="en-US" sz="3600" b="1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https://online.visual-paradigm.com/drive</a:t>
            </a:r>
            <a:endParaRPr lang="ru-RU" sz="3600" b="1" dirty="0">
              <a:latin typeface="+mn-lt"/>
            </a:endParaRPr>
          </a:p>
          <a:p>
            <a:pPr rtl="0"/>
            <a:endParaRPr lang="ru-RU" altLang="ru-RU" sz="3200" b="1" dirty="0"/>
          </a:p>
          <a:p>
            <a:pPr rtl="0"/>
            <a:br>
              <a:rPr lang="ru-RU" altLang="ru-RU" sz="3200" b="1" dirty="0"/>
            </a:br>
            <a:endParaRPr lang="ru-RU" sz="3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4826EF-1EAD-EFE4-10CA-C9CFE696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08" y="2277715"/>
            <a:ext cx="5243783" cy="33879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54D38F-1CEF-E2F4-F0A1-30864B831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67" y="2630737"/>
            <a:ext cx="3143689" cy="2896004"/>
          </a:xfrm>
          <a:prstGeom prst="rect">
            <a:avLst/>
          </a:prstGeom>
        </p:spPr>
      </p:pic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179880AA-6F2B-3501-6314-FA3BCF3F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43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5E36B58-360A-F8C5-E6DA-2A327BCE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D4429-5AA9-3CB6-2608-F71BAAEB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02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262326-9F8B-552D-79C4-FFD9BEDFA4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103" r="16058" b="-4"/>
          <a:stretch/>
        </p:blipFill>
        <p:spPr>
          <a:xfrm>
            <a:off x="7200479" y="1150210"/>
            <a:ext cx="2207046" cy="2204178"/>
          </a:xfrm>
          <a:noFill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442DEC-F49F-D430-74C6-30DC5FA58C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8444632" y="2579683"/>
            <a:ext cx="3096807" cy="3096807"/>
          </a:xfrm>
          <a:noFill/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Определение</a:t>
            </a:r>
            <a:r>
              <a:rPr lang="ru-RU" b="1" dirty="0">
                <a:latin typeface="+mj-lt"/>
              </a:rPr>
              <a:t> 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UML</a:t>
            </a:r>
            <a:endParaRPr lang="ru-RU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5"/>
            <a:ext cx="6271851" cy="4352544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0" i="0" dirty="0">
                <a:effectLst/>
                <a:latin typeface="+mn-lt"/>
              </a:rPr>
              <a:t>Словарь UML включает три вида строительных блоков</a:t>
            </a:r>
          </a:p>
          <a:p>
            <a:pPr marL="62547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+mn-lt"/>
              </a:rPr>
              <a:t>Диаграммы</a:t>
            </a:r>
          </a:p>
          <a:p>
            <a:pPr marL="62547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+mn-lt"/>
              </a:rPr>
              <a:t>Сущности</a:t>
            </a:r>
          </a:p>
          <a:p>
            <a:pPr marL="62547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+mn-lt"/>
              </a:rPr>
              <a:t>Связи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>
              <a:latin typeface="+mn-lt"/>
            </a:endParaRPr>
          </a:p>
          <a:p>
            <a:r>
              <a:rPr lang="ru-RU" sz="2000" b="1" i="0" dirty="0">
                <a:solidFill>
                  <a:schemeClr val="accent2"/>
                </a:solidFill>
                <a:effectLst/>
                <a:latin typeface="+mn-lt"/>
              </a:rPr>
              <a:t>Сущности</a:t>
            </a:r>
            <a:r>
              <a:rPr lang="ru-RU" sz="2000" b="0" i="0" dirty="0">
                <a:effectLst/>
                <a:latin typeface="+mn-lt"/>
              </a:rPr>
              <a:t> – это абстракции, которые являются основными элементами модели, </a:t>
            </a:r>
            <a:r>
              <a:rPr lang="ru-RU" sz="2000" b="1" i="0" dirty="0">
                <a:solidFill>
                  <a:schemeClr val="accent2"/>
                </a:solidFill>
                <a:effectLst/>
                <a:latin typeface="+mn-lt"/>
              </a:rPr>
              <a:t>связи</a:t>
            </a:r>
            <a:r>
              <a:rPr lang="ru-RU" sz="2000" b="0" i="0" dirty="0">
                <a:effectLst/>
                <a:latin typeface="+mn-lt"/>
              </a:rPr>
              <a:t> соединяют их между собой, </a:t>
            </a:r>
            <a:br>
              <a:rPr lang="ru-RU" sz="2000" b="0" i="0" dirty="0">
                <a:effectLst/>
                <a:latin typeface="+mn-lt"/>
              </a:rPr>
            </a:br>
            <a:r>
              <a:rPr lang="ru-RU" sz="2000" b="0" i="0" dirty="0">
                <a:effectLst/>
                <a:latin typeface="+mn-lt"/>
              </a:rPr>
              <a:t>а </a:t>
            </a:r>
            <a:r>
              <a:rPr lang="ru-RU" sz="2000" b="1" i="0" dirty="0">
                <a:solidFill>
                  <a:schemeClr val="accent2"/>
                </a:solidFill>
                <a:effectLst/>
                <a:latin typeface="+mn-lt"/>
              </a:rPr>
              <a:t>диаграммы</a:t>
            </a:r>
            <a:r>
              <a:rPr lang="ru-RU" sz="2000" b="0" i="0" dirty="0">
                <a:effectLst/>
                <a:latin typeface="+mn-lt"/>
              </a:rPr>
              <a:t> группируют представляющие интерес наборы сущностей.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ADF2D629-F40E-8268-D9C0-EC872CE3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34DEF25-7833-D512-37A1-81FF6693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3ED6DA9-DCDB-2108-EA99-6B0CEFD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6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E64C4C-B75A-B40F-7AA8-34408317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6945" y="1026208"/>
            <a:ext cx="7106855" cy="53301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Типы диаграмм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62E4FDAC-0497-10CF-B871-2D8579B5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0A2D9AC-FE60-34B6-A953-EB65666C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B53C1EA-E80E-CCAE-D19B-80F7753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7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ru-RU" sz="4800" b="1" dirty="0">
                <a:solidFill>
                  <a:schemeClr val="accent2"/>
                </a:solidFill>
                <a:latin typeface="+mj-lt"/>
              </a:rPr>
              <a:t>Диаграмма классов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71967" cy="3811588"/>
          </a:xfrm>
        </p:spPr>
        <p:txBody>
          <a:bodyPr rtlCol="0">
            <a:normAutofit/>
          </a:bodyPr>
          <a:lstStyle/>
          <a:p>
            <a:pPr rtl="0"/>
            <a:endParaRPr lang="ru-RU" b="0" i="0" dirty="0">
              <a:effectLst/>
            </a:endParaRPr>
          </a:p>
          <a:p>
            <a:pPr rtl="0">
              <a:lnSpc>
                <a:spcPct val="100000"/>
              </a:lnSpc>
            </a:pPr>
            <a:r>
              <a:rPr lang="ru-RU" sz="1800" b="0" i="0" dirty="0">
                <a:effectLst/>
                <a:latin typeface="+mn-lt"/>
              </a:rPr>
              <a:t>Центральная методика моделирования, которая используется практически во всех объектно-ориентированных методах. </a:t>
            </a:r>
          </a:p>
          <a:p>
            <a:pPr rtl="0">
              <a:lnSpc>
                <a:spcPct val="100000"/>
              </a:lnSpc>
            </a:pPr>
            <a:endParaRPr lang="ru-RU" sz="1800" dirty="0">
              <a:latin typeface="+mn-lt"/>
            </a:endParaRPr>
          </a:p>
          <a:p>
            <a:pPr rtl="0">
              <a:lnSpc>
                <a:spcPct val="100000"/>
              </a:lnSpc>
            </a:pPr>
            <a:r>
              <a:rPr lang="ru-RU" sz="1800" b="0" i="0" dirty="0">
                <a:effectLst/>
                <a:latin typeface="+mn-lt"/>
              </a:rPr>
              <a:t>Эта диаграмма описывает типы объектов в системе и различные виды статических отношений, которые существуют между ними.</a:t>
            </a:r>
            <a:endParaRPr lang="ru-RU" sz="1800" dirty="0">
              <a:latin typeface="+mn-lt"/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BE071D3-76E6-7A5C-871F-616CAE1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C45018E-58C9-CF8D-623A-B2D050EA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1E9A9D3-3DFD-859B-8C2E-1C2CE8BB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83136A-8F29-9099-4720-F7D7E303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55044"/>
            <a:ext cx="6172200" cy="38576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263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+mj-lt"/>
              </a:rPr>
              <a:t>Что такое класс</a:t>
            </a:r>
            <a:endParaRPr lang="en-US" b="1" dirty="0">
              <a:latin typeface="+mj-lt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5A757FF-EA14-98FA-7070-A8283375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7E38CC5-F086-7B54-CFF3-77A0289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EEEE344-4743-B43D-5804-8132AA6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C91E145-5715-DEFD-BEC1-2A1DFAC98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96204"/>
            <a:ext cx="5781869" cy="331399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b="1" i="0" dirty="0">
                <a:solidFill>
                  <a:schemeClr val="accent2"/>
                </a:solidFill>
                <a:effectLst/>
                <a:latin typeface="+mn-lt"/>
              </a:rPr>
              <a:t>Класс</a:t>
            </a:r>
            <a:r>
              <a:rPr lang="ru-RU" b="0" i="0" dirty="0">
                <a:solidFill>
                  <a:srgbClr val="111111"/>
                </a:solidFill>
                <a:effectLst/>
                <a:latin typeface="+mn-lt"/>
              </a:rPr>
              <a:t> - шаблон для создания объектов.</a:t>
            </a:r>
          </a:p>
          <a:p>
            <a:pPr>
              <a:lnSpc>
                <a:spcPct val="120000"/>
              </a:lnSpc>
            </a:pPr>
            <a:endParaRPr lang="ru-RU" b="0" i="0" dirty="0">
              <a:solidFill>
                <a:srgbClr val="111111"/>
              </a:solidFill>
              <a:effectLst/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111111"/>
                </a:solidFill>
                <a:latin typeface="+mn-lt"/>
              </a:rPr>
              <a:t>Он </a:t>
            </a:r>
            <a:r>
              <a:rPr lang="ru-RU" b="0" i="0" dirty="0">
                <a:solidFill>
                  <a:srgbClr val="111111"/>
                </a:solidFill>
                <a:effectLst/>
                <a:latin typeface="+mn-lt"/>
              </a:rPr>
              <a:t>обеспечивает начальные значения состояний объектов: </a:t>
            </a:r>
          </a:p>
          <a:p>
            <a:pPr marL="719138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+mn-lt"/>
              </a:rPr>
              <a:t>инициализацию полей-переменных </a:t>
            </a:r>
          </a:p>
          <a:p>
            <a:pPr marL="719138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+mn-lt"/>
              </a:rPr>
              <a:t>реализацию поведения полей и методов.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774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1FB34E2E-219E-F63C-E32C-27AF30F4F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6906" y="2093658"/>
            <a:ext cx="7112406" cy="44452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26F9D96-6D10-342B-65C2-88507742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65125"/>
            <a:ext cx="11437034" cy="1325563"/>
          </a:xfrm>
        </p:spPr>
        <p:txBody>
          <a:bodyPr anchor="ctr">
            <a:noAutofit/>
          </a:bodyPr>
          <a:lstStyle/>
          <a:p>
            <a: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  <a:t>Класс описывает то, </a:t>
            </a:r>
            <a:b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</a:br>
            <a:r>
              <a:rPr lang="ru-RU" sz="4800" b="1" i="0" dirty="0">
                <a:solidFill>
                  <a:schemeClr val="accent2"/>
                </a:solidFill>
                <a:effectLst/>
                <a:latin typeface="+mj-lt"/>
              </a:rPr>
              <a:t>каким объект может быть</a:t>
            </a:r>
            <a:endParaRPr lang="en-US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D132DB3-FE46-0F55-2F09-B2EF7EA7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ru-RU" noProof="0" dirty="0">
                <a:solidFill>
                  <a:prstClr val="black">
                    <a:tint val="75000"/>
                  </a:prstClr>
                </a:solidFill>
              </a:rPr>
              <a:t>02.12.2022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68F71C0-568D-70A7-F696-CBB54862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UML 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и паттерны проектирования</a:t>
            </a:r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5A69CA1-1DC3-B7D2-8BC9-21037A83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ru-RU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9926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ГУАП">
      <a:majorFont>
        <a:latin typeface="Ubuntu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4_TF78504181_Win32.potx" id="{5007C4A8-9D08-45E4-AF41-C46D1FE0A5B3}" vid="{149C4C4D-8B81-43CD-B093-08FE9E42A33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1418</Words>
  <Application>Microsoft Office PowerPoint</Application>
  <PresentationFormat>Широкоэкранный</PresentationFormat>
  <Paragraphs>372</Paragraphs>
  <Slides>43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Arial</vt:lpstr>
      <vt:lpstr>Calibri</vt:lpstr>
      <vt:lpstr>Montserrat</vt:lpstr>
      <vt:lpstr>Segoe UI</vt:lpstr>
      <vt:lpstr>Ubuntu</vt:lpstr>
      <vt:lpstr>Wingdings</vt:lpstr>
      <vt:lpstr>ShapesVTI</vt:lpstr>
      <vt:lpstr>UML </vt:lpstr>
      <vt:lpstr>Проектирование</vt:lpstr>
      <vt:lpstr>UML</vt:lpstr>
      <vt:lpstr>Определение UML</vt:lpstr>
      <vt:lpstr>Определение UML</vt:lpstr>
      <vt:lpstr>Типы диаграмм</vt:lpstr>
      <vt:lpstr>Диаграмма классов</vt:lpstr>
      <vt:lpstr>Что такое класс</vt:lpstr>
      <vt:lpstr>Класс описывает то,  каким объект может быть</vt:lpstr>
      <vt:lpstr>Класс описывает то,  каким объект может быть</vt:lpstr>
      <vt:lpstr>Переведем класс DOG в UML</vt:lpstr>
      <vt:lpstr>Диаграмма классов</vt:lpstr>
      <vt:lpstr>Из чего состоит блок</vt:lpstr>
      <vt:lpstr>Из чего состоит блок</vt:lpstr>
      <vt:lpstr>Из чего состоит блок</vt:lpstr>
      <vt:lpstr>Классовые отношения</vt:lpstr>
      <vt:lpstr>Наследование</vt:lpstr>
      <vt:lpstr>Ассоциация</vt:lpstr>
      <vt:lpstr>Реализация</vt:lpstr>
      <vt:lpstr>Зависимость</vt:lpstr>
      <vt:lpstr>Агрегация</vt:lpstr>
      <vt:lpstr>Композиция</vt:lpstr>
      <vt:lpstr>Имена отношений</vt:lpstr>
      <vt:lpstr>Шаблон проектирования</vt:lpstr>
      <vt:lpstr>Определение паттерна</vt:lpstr>
      <vt:lpstr>Определение паттерна</vt:lpstr>
      <vt:lpstr>Паттерн  и  архитектура</vt:lpstr>
      <vt:lpstr>Основные элементы паттерна</vt:lpstr>
      <vt:lpstr>Какие бывают паттерны</vt:lpstr>
      <vt:lpstr>Порождающие паттерны</vt:lpstr>
      <vt:lpstr>Структурные паттерны</vt:lpstr>
      <vt:lpstr>Поведенческие паттерны</vt:lpstr>
      <vt:lpstr>Фабричный метод (Factory Method)</vt:lpstr>
      <vt:lpstr>Строитель (Builder)</vt:lpstr>
      <vt:lpstr>Адаптер (Adapter)</vt:lpstr>
      <vt:lpstr>Фасад (Facade)</vt:lpstr>
      <vt:lpstr>Цепочка обязанностей  (Chain of Responsibility)</vt:lpstr>
      <vt:lpstr>Итератор (Iterator)</vt:lpstr>
      <vt:lpstr>Наблюдатель (Observer)</vt:lpstr>
      <vt:lpstr>Стратегия (Strategy)</vt:lpstr>
      <vt:lpstr>Вывод</vt:lpstr>
      <vt:lpstr>Практическая задача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Паттерны проектирования</dc:title>
  <dc:creator>Юлия Котова</dc:creator>
  <cp:lastModifiedBy>Юлия Котова</cp:lastModifiedBy>
  <cp:revision>25</cp:revision>
  <dcterms:created xsi:type="dcterms:W3CDTF">2022-11-30T17:49:25Z</dcterms:created>
  <dcterms:modified xsi:type="dcterms:W3CDTF">2022-12-01T23:41:33Z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